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5" r:id="rId2"/>
    <p:sldId id="317" r:id="rId3"/>
    <p:sldId id="318" r:id="rId4"/>
    <p:sldId id="319" r:id="rId5"/>
    <p:sldId id="322" r:id="rId6"/>
    <p:sldId id="327" r:id="rId7"/>
    <p:sldId id="330" r:id="rId8"/>
    <p:sldId id="328" r:id="rId9"/>
    <p:sldId id="329" r:id="rId10"/>
    <p:sldId id="331" r:id="rId11"/>
    <p:sldId id="332" r:id="rId12"/>
    <p:sldId id="334" r:id="rId13"/>
    <p:sldId id="335" r:id="rId14"/>
    <p:sldId id="340" r:id="rId15"/>
    <p:sldId id="333" r:id="rId16"/>
    <p:sldId id="320" r:id="rId17"/>
    <p:sldId id="336" r:id="rId18"/>
    <p:sldId id="337" r:id="rId19"/>
    <p:sldId id="32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494"/>
    <a:srgbClr val="0066CC"/>
    <a:srgbClr val="EAB13E"/>
    <a:srgbClr val="006668"/>
    <a:srgbClr val="D6D4D4"/>
    <a:srgbClr val="DDDBDB"/>
    <a:srgbClr val="13DFF5"/>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9186" autoAdjust="0"/>
  </p:normalViewPr>
  <p:slideViewPr>
    <p:cSldViewPr snapToGrid="0">
      <p:cViewPr varScale="1">
        <p:scale>
          <a:sx n="87" d="100"/>
          <a:sy n="87" d="100"/>
        </p:scale>
        <p:origin x="12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8/29/2019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As a kid I was using two different tools to break two lego bricks. #1 was a screw driver,</a:t>
            </a:r>
            <a:r>
              <a:rPr lang="de-CH" baseline="0" dirty="0" smtClean="0"/>
              <a:t> You can basically use a screw driver for all kinds of tasks, but it’s also nice to separate lego bricks</a:t>
            </a:r>
          </a:p>
          <a:p>
            <a:r>
              <a:rPr lang="de-CH" baseline="0" dirty="0" smtClean="0"/>
              <a:t>#2 was a special tool form lego just for the purpose of breaking lego bricks.</a:t>
            </a:r>
            <a:br>
              <a:rPr lang="de-CH" baseline="0" dirty="0" smtClean="0"/>
            </a:br>
            <a:r>
              <a:rPr lang="de-CH" baseline="0" dirty="0" smtClean="0"/>
              <a:t>Your task during my presentation is to find out, which of the tools I’ll present fits more to one of the two.</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4</a:t>
            </a:fld>
            <a:endParaRPr lang="en-US"/>
          </a:p>
        </p:txBody>
      </p:sp>
    </p:spTree>
    <p:extLst>
      <p:ext uri="{BB962C8B-B14F-4D97-AF65-F5344CB8AC3E}">
        <p14:creationId xmlns:p14="http://schemas.microsoft.com/office/powerpoint/2010/main" val="24768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 Rselenium test will</a:t>
            </a:r>
            <a:r>
              <a:rPr lang="de-CH" baseline="0" dirty="0" smtClean="0"/>
              <a:t> ensure, that drag&amp;drop works. It will compare two different plots after two different drag and drops.</a:t>
            </a:r>
          </a:p>
          <a:p>
            <a:pPr marL="0" indent="0">
              <a:buNone/>
            </a:pPr>
            <a:endParaRPr lang="de-DE" dirty="0" smtClean="0"/>
          </a:p>
          <a:p>
            <a:endParaRPr lang="de-CH" baseline="0" dirty="0" smtClean="0"/>
          </a:p>
        </p:txBody>
      </p:sp>
      <p:sp>
        <p:nvSpPr>
          <p:cNvPr id="4" name="Slide Number Placeholder 3"/>
          <p:cNvSpPr>
            <a:spLocks noGrp="1"/>
          </p:cNvSpPr>
          <p:nvPr>
            <p:ph type="sldNum" sz="quarter" idx="10"/>
          </p:nvPr>
        </p:nvSpPr>
        <p:spPr/>
        <p:txBody>
          <a:bodyPr/>
          <a:lstStyle/>
          <a:p>
            <a:fld id="{BBDD235F-D5F5-49D5-A1AD-2BC60D047330}" type="slidenum">
              <a:rPr lang="en-US" smtClean="0"/>
              <a:t>13</a:t>
            </a:fld>
            <a:endParaRPr lang="en-US"/>
          </a:p>
        </p:txBody>
      </p:sp>
    </p:spTree>
    <p:extLst>
      <p:ext uri="{BB962C8B-B14F-4D97-AF65-F5344CB8AC3E}">
        <p14:creationId xmlns:p14="http://schemas.microsoft.com/office/powerpoint/2010/main" val="42040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Here</a:t>
            </a:r>
            <a:r>
              <a:rPr lang="de-CH" baseline="0" dirty="0" smtClean="0"/>
              <a:t> I displayed a typical workflow of a patient getting treated for any disease.</a:t>
            </a:r>
          </a:p>
          <a:p>
            <a:r>
              <a:rPr lang="de-CH" baseline="0" dirty="0" smtClean="0"/>
              <a:t>First you get your blood measured for some parameter. Then your data gets transferred into a test result. These test results you might be interested yourself, or the get shown to your doctor.</a:t>
            </a:r>
          </a:p>
          <a:p>
            <a:r>
              <a:rPr lang="de-CH" baseline="0" dirty="0" smtClean="0"/>
              <a:t>The doctor will make a treatment decision. The treatment of course lands at you.</a:t>
            </a:r>
          </a:p>
          <a:p>
            <a:endParaRPr lang="de-CH" baseline="0" dirty="0" smtClean="0"/>
          </a:p>
          <a:p>
            <a:r>
              <a:rPr lang="de-CH" baseline="0" dirty="0" smtClean="0"/>
              <a:t>Now you can imagine shiny apps can help in this process at different positions. You can imagine one helping the to improve the quality of measurement devices, one to calculate your test result from raw measurements, one visualizing the test result for the doctors or anothere one helping you with your treatment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5</a:t>
            </a:fld>
            <a:endParaRPr lang="en-US"/>
          </a:p>
        </p:txBody>
      </p:sp>
    </p:spTree>
    <p:extLst>
      <p:ext uri="{BB962C8B-B14F-4D97-AF65-F5344CB8AC3E}">
        <p14:creationId xmlns:p14="http://schemas.microsoft.com/office/powerpoint/2010/main" val="38911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Today, I’ll talk about</a:t>
            </a:r>
            <a:r>
              <a:rPr lang="de-CH" baseline="0" dirty="0" smtClean="0"/>
              <a:t> two examples. One app used in Diagnostics to improve the measurement quality. Another one used in Pharma for clinical study evaluation.</a:t>
            </a:r>
          </a:p>
          <a:p>
            <a:endParaRPr lang="de-CH" baseline="0" dirty="0" smtClean="0"/>
          </a:p>
          <a:p>
            <a:r>
              <a:rPr lang="de-CH" baseline="0" dirty="0" smtClean="0"/>
              <a:t>The apps shown in my presentation will not be the real apps used, but rather examples I programmed for the purpose of this presentation. In both cases I will show you, why it is important to test the apps being used.</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6</a:t>
            </a:fld>
            <a:endParaRPr lang="en-US"/>
          </a:p>
        </p:txBody>
      </p:sp>
    </p:spTree>
    <p:extLst>
      <p:ext uri="{BB962C8B-B14F-4D97-AF65-F5344CB8AC3E}">
        <p14:creationId xmlns:p14="http://schemas.microsoft.com/office/powerpoint/2010/main" val="159458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Let’s start with the</a:t>
            </a:r>
            <a:r>
              <a:rPr lang="de-CH" baseline="0" dirty="0" smtClean="0"/>
              <a:t> Diagnostics app.</a:t>
            </a:r>
            <a:endParaRPr lang="de-CH" dirty="0" smtClean="0"/>
          </a:p>
          <a:p>
            <a:r>
              <a:rPr lang="de-CH" dirty="0" smtClean="0"/>
              <a:t>In a Diagnostics workflow, a patient wants</a:t>
            </a:r>
            <a:r>
              <a:rPr lang="de-CH" baseline="0" dirty="0" smtClean="0"/>
              <a:t> certain blood parameters to be measured.</a:t>
            </a:r>
          </a:p>
          <a:p>
            <a:r>
              <a:rPr lang="de-CH" baseline="0" dirty="0" smtClean="0"/>
              <a:t>Therefore he gives a blood sample.</a:t>
            </a:r>
          </a:p>
          <a:p>
            <a:r>
              <a:rPr lang="de-CH" baseline="0" dirty="0" smtClean="0"/>
              <a:t>This sample gets analyzed in a Diagnostics laboritory, mostly by automatic analysis in robots.</a:t>
            </a:r>
          </a:p>
          <a:p>
            <a:r>
              <a:rPr lang="de-CH" baseline="0" dirty="0" smtClean="0"/>
              <a:t>The outcome is a test result with measurement values for e.g. Vitamin D or the count of White blood cells.</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7</a:t>
            </a:fld>
            <a:endParaRPr lang="en-US"/>
          </a:p>
        </p:txBody>
      </p:sp>
    </p:spTree>
    <p:extLst>
      <p:ext uri="{BB962C8B-B14F-4D97-AF65-F5344CB8AC3E}">
        <p14:creationId xmlns:p14="http://schemas.microsoft.com/office/powerpoint/2010/main" val="684509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These measurement robots carry chemicals inside them. Here you can see the broom as the example.</a:t>
            </a:r>
          </a:p>
          <a:p>
            <a:r>
              <a:rPr lang="de-CH" dirty="0" smtClean="0"/>
              <a:t>At the project I was supporting we build an app for the production of these chemicals. The chemicals were measured</a:t>
            </a:r>
            <a:r>
              <a:rPr lang="de-CH" baseline="0" dirty="0" smtClean="0"/>
              <a:t> in batches. The app displayed if a batch was within the specifications or not.</a:t>
            </a:r>
          </a:p>
          <a:p>
            <a:endParaRPr lang="de-CH" baseline="0" dirty="0" smtClean="0"/>
          </a:p>
          <a:p>
            <a:r>
              <a:rPr lang="de-CH" baseline="0" dirty="0" smtClean="0"/>
              <a:t>Therefore the app needs to be validated. Meaning we needed to document what the app is doing to identify bad batches and we needed to test the app deeply against measurements of the chemicals coming in.  </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8</a:t>
            </a:fld>
            <a:endParaRPr lang="en-US"/>
          </a:p>
        </p:txBody>
      </p:sp>
    </p:spTree>
    <p:extLst>
      <p:ext uri="{BB962C8B-B14F-4D97-AF65-F5344CB8AC3E}">
        <p14:creationId xmlns:p14="http://schemas.microsoft.com/office/powerpoint/2010/main" val="42207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de-DE" dirty="0" smtClean="0"/>
              <a:t>The shiny app plots patient variables (age, gender, country) vs disease progression</a:t>
            </a:r>
          </a:p>
          <a:p>
            <a:pPr lvl="2"/>
            <a:r>
              <a:rPr lang="de-DE" dirty="0" smtClean="0"/>
              <a:t>The app shall suite the statistical analysis plan for intermediate analysis</a:t>
            </a:r>
          </a:p>
          <a:p>
            <a:pPr lvl="2"/>
            <a:r>
              <a:rPr lang="de-DE" dirty="0" smtClean="0"/>
              <a:t>The study management should know in which countries to stop recruiting for a balanced study</a:t>
            </a:r>
          </a:p>
          <a:p>
            <a:pPr lvl="2"/>
            <a:r>
              <a:rPr lang="de-DE" dirty="0" smtClean="0"/>
              <a:t>The recruitment shall not stop too early or too late, as it could cost </a:t>
            </a:r>
            <a:r>
              <a:rPr lang="de-DE" b="1" dirty="0" smtClean="0"/>
              <a:t>millions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9</a:t>
            </a:fld>
            <a:endParaRPr lang="en-US"/>
          </a:p>
        </p:txBody>
      </p:sp>
    </p:spTree>
    <p:extLst>
      <p:ext uri="{BB962C8B-B14F-4D97-AF65-F5344CB8AC3E}">
        <p14:creationId xmlns:p14="http://schemas.microsoft.com/office/powerpoint/2010/main" val="324985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dirty="0" smtClean="0"/>
              <a:t>Boxplot</a:t>
            </a:r>
          </a:p>
          <a:p>
            <a:pPr lvl="1"/>
            <a:r>
              <a:rPr lang="de-DE" dirty="0" smtClean="0"/>
              <a:t>Confidence value</a:t>
            </a:r>
          </a:p>
          <a:p>
            <a:pPr lvl="1"/>
            <a:r>
              <a:rPr lang="de-DE" dirty="0" smtClean="0"/>
              <a:t>Image for GOOD / BAD</a:t>
            </a:r>
          </a:p>
          <a:p>
            <a:pPr lvl="1"/>
            <a:r>
              <a:rPr lang="de-DE" dirty="0" smtClean="0"/>
              <a:t>Text input for Lot # -&gt; filters data</a:t>
            </a:r>
          </a:p>
          <a:p>
            <a:pPr lvl="1"/>
            <a:r>
              <a:rPr lang="de-DE" dirty="0" smtClean="0"/>
              <a:t>Upload CSV</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118431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 will show a shinytest that will click through the app</a:t>
            </a:r>
          </a:p>
          <a:p>
            <a:endParaRPr lang="de-CH" dirty="0" smtClean="0"/>
          </a:p>
          <a:p>
            <a:r>
              <a:rPr lang="de-CH" dirty="0" smtClean="0"/>
              <a:t>Upload</a:t>
            </a:r>
            <a:r>
              <a:rPr lang="de-CH" baseline="0" dirty="0" smtClean="0"/>
              <a:t> CSV file</a:t>
            </a:r>
          </a:p>
          <a:p>
            <a:r>
              <a:rPr lang="de-CH" baseline="0" dirty="0" smtClean="0"/>
              <a:t>Select the right lots</a:t>
            </a:r>
          </a:p>
          <a:p>
            <a:r>
              <a:rPr lang="de-CH" baseline="0" dirty="0" smtClean="0"/>
              <a:t>Check the table</a:t>
            </a:r>
          </a:p>
          <a:p>
            <a:r>
              <a:rPr lang="de-CH" baseline="0" dirty="0" smtClean="0"/>
              <a:t>Check the f-Test value</a:t>
            </a:r>
          </a:p>
          <a:p>
            <a:r>
              <a:rPr lang="de-CH" baseline="0" dirty="0" smtClean="0"/>
              <a:t>Test the cross image</a:t>
            </a:r>
          </a:p>
          <a:p>
            <a:r>
              <a:rPr lang="de-CH" baseline="0" dirty="0" smtClean="0"/>
              <a:t>Test the outcome string</a:t>
            </a:r>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399618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Inside the Pharma App we build a drag&amp;drop to allow users to define what they want to plot</a:t>
            </a:r>
          </a:p>
          <a:p>
            <a:r>
              <a:rPr lang="de-CH" dirty="0" smtClean="0"/>
              <a:t>The plot shall be testet</a:t>
            </a:r>
          </a:p>
          <a:p>
            <a:r>
              <a:rPr lang="de-CH" dirty="0" smtClean="0"/>
              <a:t>As this app is for on-statisticians,</a:t>
            </a:r>
            <a:r>
              <a:rPr lang="de-CH" baseline="0" dirty="0" smtClean="0"/>
              <a:t> there is also a help build in which shall be tested.</a:t>
            </a:r>
          </a:p>
          <a:p>
            <a:r>
              <a:rPr lang="de-CH" baseline="0" dirty="0" smtClean="0"/>
              <a:t>Moreover a data-table should ensure that data is not changed form input to output.</a:t>
            </a:r>
          </a:p>
          <a:p>
            <a:endParaRPr lang="de-CH" baseline="0" dirty="0" smtClean="0"/>
          </a:p>
          <a:p>
            <a:r>
              <a:rPr lang="de-CH" baseline="0" dirty="0" smtClean="0"/>
              <a:t>App parts:</a:t>
            </a:r>
          </a:p>
          <a:p>
            <a:endParaRPr lang="de-CH" baseline="0" dirty="0" smtClean="0"/>
          </a:p>
          <a:p>
            <a:pPr lvl="1"/>
            <a:r>
              <a:rPr lang="de-DE" dirty="0" smtClean="0"/>
              <a:t>Drag and drop for variables</a:t>
            </a:r>
          </a:p>
          <a:p>
            <a:pPr lvl="1"/>
            <a:r>
              <a:rPr lang="de-DE" dirty="0" smtClean="0"/>
              <a:t>Opens pop-up with help</a:t>
            </a:r>
          </a:p>
          <a:p>
            <a:pPr lvl="1"/>
            <a:r>
              <a:rPr lang="de-DE" dirty="0" smtClean="0"/>
              <a:t>hidden input value</a:t>
            </a:r>
          </a:p>
          <a:p>
            <a:pPr lvl="1"/>
            <a:r>
              <a:rPr lang="de-DE" dirty="0" smtClean="0"/>
              <a:t>Data table</a:t>
            </a:r>
          </a:p>
          <a:p>
            <a:pPr lvl="1"/>
            <a:r>
              <a:rPr lang="de-DE" dirty="0" smtClean="0"/>
              <a:t>should run on multiple sites (asia / Europe)</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5859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5A48BF-A942-407A-BDB0-98030DA5BF30}"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B17BEF-22BA-493E-AC33-7C4A34D2DEC9}"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E54652-4F53-4DF0-B582-4FE6B243DD80}"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82"/>
          </a:xfrm>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vl2pPr>
              <a:defRPr>
                <a:solidFill>
                  <a:schemeClr val="tx1">
                    <a:lumMod val="50000"/>
                    <a:lumOff val="50000"/>
                  </a:schemeClr>
                </a:solidFill>
                <a:latin typeface="Roboto Light" panose="02000000000000000000" pitchFamily="2" charset="0"/>
                <a:ea typeface="Roboto Light" panose="02000000000000000000" pitchFamily="2" charset="0"/>
              </a:defRPr>
            </a:lvl2pPr>
            <a:lvl3pPr>
              <a:defRPr>
                <a:solidFill>
                  <a:schemeClr val="tx1">
                    <a:lumMod val="50000"/>
                    <a:lumOff val="50000"/>
                  </a:schemeClr>
                </a:solidFill>
                <a:latin typeface="Roboto Light" panose="02000000000000000000" pitchFamily="2" charset="0"/>
                <a:ea typeface="Roboto Light" panose="02000000000000000000" pitchFamily="2" charset="0"/>
              </a:defRPr>
            </a:lvl3pPr>
            <a:lvl4pPr>
              <a:defRPr>
                <a:solidFill>
                  <a:schemeClr val="tx1">
                    <a:lumMod val="50000"/>
                    <a:lumOff val="50000"/>
                  </a:schemeClr>
                </a:solidFill>
                <a:latin typeface="Roboto Light" panose="02000000000000000000" pitchFamily="2" charset="0"/>
                <a:ea typeface="Roboto Light" panose="02000000000000000000" pitchFamily="2" charset="0"/>
              </a:defRPr>
            </a:lvl4pPr>
            <a:lvl5pPr>
              <a:defRPr>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D83F0E1A-0507-4046-99B0-239F1A29DF61}" type="datetime1">
              <a:rPr lang="en-US" smtClean="0"/>
              <a:t>8/29/2019</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71F18206-3CFE-43A4-B2DC-9A718AC19900}" type="slidenum">
              <a:rPr lang="en-US" smtClean="0"/>
              <a:pPr/>
              <a:t>‹#›</a:t>
            </a:fld>
            <a:endParaRPr lang="en-US"/>
          </a:p>
        </p:txBody>
      </p:sp>
      <p:sp>
        <p:nvSpPr>
          <p:cNvPr id="9" name="Text Placeholder 8"/>
          <p:cNvSpPr>
            <a:spLocks noGrp="1"/>
          </p:cNvSpPr>
          <p:nvPr>
            <p:ph type="body" sz="quarter" idx="13"/>
          </p:nvPr>
        </p:nvSpPr>
        <p:spPr>
          <a:xfrm>
            <a:off x="838200" y="1184275"/>
            <a:ext cx="10515600" cy="641350"/>
          </a:xfrm>
        </p:spPr>
        <p:txBody>
          <a:bodyPr tIns="144000">
            <a:normAutofit/>
          </a:bodyPr>
          <a:lstStyle>
            <a:lvl1pPr marL="0" indent="0">
              <a:buNone/>
              <a:defRPr sz="24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a:solidFill>
                  <a:srgbClr val="949494"/>
                </a:solidFill>
                <a:latin typeface="Roboto Light" panose="02000000000000000000" pitchFamily="2" charset="0"/>
                <a:ea typeface="Roboto Light" panose="02000000000000000000" pitchFamily="2" charset="0"/>
              </a:defRPr>
            </a:lvl2pPr>
            <a:lvl3pPr marL="914400" indent="0">
              <a:buNone/>
              <a:defRPr>
                <a:solidFill>
                  <a:srgbClr val="949494"/>
                </a:solidFill>
                <a:latin typeface="Roboto Light" panose="02000000000000000000" pitchFamily="2" charset="0"/>
                <a:ea typeface="Roboto Light" panose="02000000000000000000" pitchFamily="2" charset="0"/>
              </a:defRPr>
            </a:lvl3pPr>
            <a:lvl4pPr marL="1371600" indent="0">
              <a:buNone/>
              <a:defRPr>
                <a:solidFill>
                  <a:srgbClr val="949494"/>
                </a:solidFill>
                <a:latin typeface="Roboto Light" panose="02000000000000000000" pitchFamily="2" charset="0"/>
                <a:ea typeface="Roboto Light" panose="02000000000000000000" pitchFamily="2" charset="0"/>
              </a:defRPr>
            </a:lvl4pPr>
            <a:lvl5pPr marL="1828800" indent="0">
              <a:buNone/>
              <a:defRPr>
                <a:solidFill>
                  <a:srgbClr val="949494"/>
                </a:solidFill>
                <a:latin typeface="Roboto Light" panose="02000000000000000000" pitchFamily="2" charset="0"/>
                <a:ea typeface="Roboto Light" panose="02000000000000000000" pitchFamily="2" charset="0"/>
              </a:defRPr>
            </a:lvl5pPr>
          </a:lstStyle>
          <a:p>
            <a:pPr lvl="0"/>
            <a:r>
              <a:rPr lang="en-US" dirty="0" smtClean="0"/>
              <a:t>Edit Master text styles</a:t>
            </a:r>
          </a:p>
        </p:txBody>
      </p:sp>
      <p:sp>
        <p:nvSpPr>
          <p:cNvPr id="11" name="Text Placeholder 10"/>
          <p:cNvSpPr>
            <a:spLocks noGrp="1"/>
          </p:cNvSpPr>
          <p:nvPr>
            <p:ph type="body" sz="quarter" idx="14" hasCustomPrompt="1"/>
          </p:nvPr>
        </p:nvSpPr>
        <p:spPr>
          <a:xfrm>
            <a:off x="838200" y="6435725"/>
            <a:ext cx="10515600" cy="292100"/>
          </a:xfrm>
        </p:spPr>
        <p:txBody>
          <a:bodyPr>
            <a:noAutofit/>
          </a:bodyPr>
          <a:lstStyle>
            <a:lvl1pPr marL="0" indent="0">
              <a:buNone/>
              <a:defRPr sz="12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2pPr>
            <a:lvl3pPr marL="9144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3pPr>
            <a:lvl4pPr marL="13716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4pPr>
            <a:lvl5pPr marL="18288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smtClean="0"/>
              <a:t>Reference</a:t>
            </a:r>
          </a:p>
        </p:txBody>
      </p:sp>
    </p:spTree>
    <p:extLst>
      <p:ext uri="{BB962C8B-B14F-4D97-AF65-F5344CB8AC3E}">
        <p14:creationId xmlns:p14="http://schemas.microsoft.com/office/powerpoint/2010/main" val="5983829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BF405F-53A1-460E-A59C-D0D8BBB90525}"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1C02C-F072-4AEF-BB42-80953B418394}"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A08B48-BF54-4C02-8552-AB3432DC213F}" type="datetime1">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E9FEEB-A132-44FD-AB71-947E465B307C}" type="datetime1">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1AB69-9DC0-4C5D-8F47-332D56A52127}" type="datetime1">
              <a:rPr lang="en-US" smtClean="0"/>
              <a:t>8/29/2019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9B912-63E5-4319-BF4C-B092FB084A35}"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EA33DD-09AC-449F-9F6A-05C19B1437DD}"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fld id="{4B217B24-2B36-49FB-8CF4-521669E0608D}" type="datetime1">
              <a:rPr lang="en-US" smtClean="0"/>
              <a:t>8/29/2019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1F18206-3CFE-43A4-B2DC-9A718AC19900}" type="slidenum">
              <a:rPr lang="en-US" smtClean="0"/>
              <a:pPr/>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pexels.com/photo/woman-behind-laptop-computer-126847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pexels.com/photo/woman-behind-laptop-computer-12684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zappingseb/EARL2019"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lego-wall-e-figure-cult-computer-62857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6.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7.png"/><Relationship Id="rId10" Type="http://schemas.openxmlformats.org/officeDocument/2006/relationships/image" Target="../media/image15.jpeg"/><Relationship Id="rId4" Type="http://schemas.microsoft.com/office/2007/relationships/hdphoto" Target="../media/hdphoto2.wdp"/><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a:t>How to make shiny apps ready for use in a regulated environment</a:t>
            </a:r>
          </a:p>
          <a:p>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19" name="TextBox 18"/>
          <p:cNvSpPr txBox="1"/>
          <p:nvPr/>
        </p:nvSpPr>
        <p:spPr>
          <a:xfrm>
            <a:off x="715701" y="6312884"/>
            <a:ext cx="11219124" cy="338554"/>
          </a:xfrm>
          <a:prstGeom prst="rect">
            <a:avLst/>
          </a:prstGeom>
          <a:noFill/>
        </p:spPr>
        <p:txBody>
          <a:bodyPr wrap="square" rtlCol="0">
            <a:spAutoFit/>
          </a:bodyPr>
          <a:lstStyle/>
          <a:p>
            <a:r>
              <a:rPr lang="de-CH" sz="1600" dirty="0" smtClean="0">
                <a:solidFill>
                  <a:schemeClr val="bg1"/>
                </a:solidFill>
                <a:latin typeface="Microsoft JhengHei Light" panose="020B0304030504040204" pitchFamily="34" charset="-120"/>
                <a:ea typeface="Microsoft JhengHei Light" panose="020B0304030504040204" pitchFamily="34" charset="-120"/>
              </a:rPr>
              <a:t>Sebastian Wolf </a:t>
            </a:r>
            <a:r>
              <a:rPr lang="de-CH" sz="1600" dirty="0">
                <a:solidFill>
                  <a:schemeClr val="bg1"/>
                </a:solidFill>
                <a:latin typeface="Microsoft JhengHei Light" panose="020B0304030504040204" pitchFamily="34" charset="-120"/>
                <a:ea typeface="Microsoft JhengHei Light" panose="020B0304030504040204" pitchFamily="34" charset="-120"/>
              </a:rPr>
              <a:t>–</a:t>
            </a:r>
            <a:r>
              <a:rPr lang="de-CH" sz="1600" dirty="0" smtClean="0">
                <a:solidFill>
                  <a:schemeClr val="bg1"/>
                </a:solidFill>
                <a:latin typeface="Microsoft JhengHei Light" panose="020B0304030504040204" pitchFamily="34" charset="-120"/>
                <a:ea typeface="Microsoft JhengHei Light" panose="020B0304030504040204" pitchFamily="34" charset="-120"/>
              </a:rPr>
              <a:t> @</a:t>
            </a:r>
            <a:r>
              <a:rPr lang="de-CH" sz="1600" dirty="0">
                <a:solidFill>
                  <a:schemeClr val="bg1"/>
                </a:solidFill>
                <a:latin typeface="Microsoft JhengHei Light" panose="020B0304030504040204" pitchFamily="34" charset="-120"/>
                <a:ea typeface="Microsoft JhengHei Light" panose="020B0304030504040204" pitchFamily="34" charset="-120"/>
              </a:rPr>
              <a:t>zappingseb – @</a:t>
            </a:r>
            <a:r>
              <a:rPr lang="de-CH" sz="1600" dirty="0" smtClean="0">
                <a:solidFill>
                  <a:schemeClr val="bg1"/>
                </a:solidFill>
                <a:latin typeface="Microsoft JhengHei Light" panose="020B0304030504040204" pitchFamily="34" charset="-120"/>
                <a:ea typeface="Microsoft JhengHei Light" panose="020B0304030504040204" pitchFamily="34" charset="-120"/>
              </a:rPr>
              <a:t>earlconf – Sep 12th 2019</a:t>
            </a:r>
            <a:endParaRPr 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a:t>
            </a:fld>
            <a:endParaRPr lang="en-US"/>
          </a:p>
        </p:txBody>
      </p:sp>
    </p:spTree>
    <p:extLst>
      <p:ext uri="{BB962C8B-B14F-4D97-AF65-F5344CB8AC3E}">
        <p14:creationId xmlns:p14="http://schemas.microsoft.com/office/powerpoint/2010/main" val="3376532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331" y="1825625"/>
            <a:ext cx="7609338" cy="4351338"/>
          </a:xfrm>
        </p:spPr>
      </p:pic>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7" name="Oval 6"/>
          <p:cNvSpPr/>
          <p:nvPr/>
        </p:nvSpPr>
        <p:spPr>
          <a:xfrm>
            <a:off x="4495800" y="4419233"/>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85100" y="2798212"/>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88400" y="211717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91331" y="2234924"/>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1F18206-3CFE-43A4-B2DC-9A718AC19900}" type="slidenum">
              <a:rPr lang="en-US" smtClean="0"/>
              <a:pPr/>
              <a:t>10</a:t>
            </a:fld>
            <a:endParaRPr lang="en-US"/>
          </a:p>
        </p:txBody>
      </p:sp>
    </p:spTree>
    <p:extLst>
      <p:ext uri="{BB962C8B-B14F-4D97-AF65-F5344CB8AC3E}">
        <p14:creationId xmlns:p14="http://schemas.microsoft.com/office/powerpoint/2010/main" val="262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a:p>
            <a:endParaRPr lang="en-US" dirty="0"/>
          </a:p>
        </p:txBody>
      </p:sp>
      <p:pic>
        <p:nvPicPr>
          <p:cNvPr id="7"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86628">
            <a:off x="3850628" y="2907149"/>
            <a:ext cx="3317400" cy="1970020"/>
          </a:xfrm>
          <a:prstGeom prst="rect">
            <a:avLst/>
          </a:prstGeom>
          <a:scene3d>
            <a:camera prst="perspectiveContrastingLeftFacing" fov="600000">
              <a:rot lat="0" lon="600000" rev="21300000"/>
            </a:camera>
            <a:lightRig rig="threePt" dir="t"/>
          </a:scene3d>
        </p:spPr>
      </p:pic>
      <p:sp>
        <p:nvSpPr>
          <p:cNvPr id="8" name="Slide Number Placeholder 7"/>
          <p:cNvSpPr>
            <a:spLocks noGrp="1"/>
          </p:cNvSpPr>
          <p:nvPr>
            <p:ph type="sldNum" sz="quarter" idx="12"/>
          </p:nvPr>
        </p:nvSpPr>
        <p:spPr/>
        <p:txBody>
          <a:bodyPr/>
          <a:lstStyle/>
          <a:p>
            <a:fld id="{71F18206-3CFE-43A4-B2DC-9A718AC19900}" type="slidenum">
              <a:rPr lang="en-US" smtClean="0"/>
              <a:pPr/>
              <a:t>11</a:t>
            </a:fld>
            <a:endParaRPr lang="en-US"/>
          </a:p>
        </p:txBody>
      </p:sp>
    </p:spTree>
    <p:extLst>
      <p:ext uri="{BB962C8B-B14F-4D97-AF65-F5344CB8AC3E}">
        <p14:creationId xmlns:p14="http://schemas.microsoft.com/office/powerpoint/2010/main" val="3087709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526" y="1825625"/>
            <a:ext cx="7300947" cy="4351338"/>
          </a:xfrm>
        </p:spPr>
      </p:pic>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7" name="Oval 6"/>
          <p:cNvSpPr/>
          <p:nvPr/>
        </p:nvSpPr>
        <p:spPr>
          <a:xfrm>
            <a:off x="3206750" y="3366478"/>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49374" y="2525377"/>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60740" y="165484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97450" y="2299920"/>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61974" y="3663950"/>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1F18206-3CFE-43A4-B2DC-9A718AC19900}" type="slidenum">
              <a:rPr lang="en-US" smtClean="0"/>
              <a:pPr/>
              <a:t>12</a:t>
            </a:fld>
            <a:endParaRPr lang="en-US"/>
          </a:p>
        </p:txBody>
      </p:sp>
    </p:spTree>
    <p:extLst>
      <p:ext uri="{BB962C8B-B14F-4D97-AF65-F5344CB8AC3E}">
        <p14:creationId xmlns:p14="http://schemas.microsoft.com/office/powerpoint/2010/main" val="1069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Pharma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smtClean="0"/>
              <a:t>Demo Test</a:t>
            </a:r>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4"/>
              </a:rPr>
              <a:t>https://www.pexels.com/photo/woman-behind-laptop-computer-1268472/</a:t>
            </a:r>
            <a:endParaRPr lang="en-US" dirty="0"/>
          </a:p>
        </p:txBody>
      </p:sp>
      <p:pic>
        <p:nvPicPr>
          <p:cNvPr id="8" name="Content Placeholder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909888"/>
            <a:ext cx="3271838" cy="1943396"/>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13</a:t>
            </a:fld>
            <a:endParaRPr lang="en-US"/>
          </a:p>
        </p:txBody>
      </p:sp>
    </p:spTree>
    <p:extLst>
      <p:ext uri="{BB962C8B-B14F-4D97-AF65-F5344CB8AC3E}">
        <p14:creationId xmlns:p14="http://schemas.microsoft.com/office/powerpoint/2010/main" val="536544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65000"/>
                    <a:lumOff val="35000"/>
                  </a:schemeClr>
                </a:solidFill>
              </a:rPr>
              <a:t>RSelenium </a:t>
            </a:r>
            <a:r>
              <a:rPr lang="en-US" dirty="0">
                <a:solidFill>
                  <a:schemeClr val="tx1">
                    <a:lumMod val="65000"/>
                    <a:lumOff val="35000"/>
                  </a:schemeClr>
                </a:solidFill>
              </a:rPr>
              <a:t>or shinytest</a:t>
            </a:r>
          </a:p>
        </p:txBody>
      </p:sp>
      <p:sp>
        <p:nvSpPr>
          <p:cNvPr id="4" name="Text Placeholder 3"/>
          <p:cNvSpPr>
            <a:spLocks noGrp="1"/>
          </p:cNvSpPr>
          <p:nvPr>
            <p:ph type="body" sz="quarter" idx="13"/>
          </p:nvPr>
        </p:nvSpPr>
        <p:spPr/>
        <p:txBody>
          <a:bodyPr/>
          <a:lstStyle/>
          <a:p>
            <a:r>
              <a:rPr lang="en-US" dirty="0" smtClean="0"/>
              <a:t>Which one is better?</a:t>
            </a:r>
            <a:endParaRPr lang="en-US" dirty="0"/>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14</a:t>
            </a:fld>
            <a:endParaRPr lang="en-US"/>
          </a:p>
        </p:txBody>
      </p:sp>
    </p:spTree>
    <p:extLst>
      <p:ext uri="{BB962C8B-B14F-4D97-AF65-F5344CB8AC3E}">
        <p14:creationId xmlns:p14="http://schemas.microsoft.com/office/powerpoint/2010/main" val="2304413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RSelenium or shinytest</a:t>
            </a:r>
          </a:p>
        </p:txBody>
      </p:sp>
      <p:sp>
        <p:nvSpPr>
          <p:cNvPr id="4" name="Text Placeholder 3"/>
          <p:cNvSpPr>
            <a:spLocks noGrp="1"/>
          </p:cNvSpPr>
          <p:nvPr>
            <p:ph type="body" sz="quarter" idx="13"/>
          </p:nvPr>
        </p:nvSpPr>
        <p:spPr>
          <a:xfrm>
            <a:off x="838200" y="1184275"/>
            <a:ext cx="5257800" cy="641350"/>
          </a:xfrm>
        </p:spPr>
        <p:txBody>
          <a:bodyPr/>
          <a:lstStyle/>
          <a:p>
            <a:r>
              <a:rPr lang="de-CH" dirty="0" smtClean="0"/>
              <a:t>RSelenium</a:t>
            </a: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3"/>
          <p:cNvSpPr txBox="1">
            <a:spLocks/>
          </p:cNvSpPr>
          <p:nvPr/>
        </p:nvSpPr>
        <p:spPr>
          <a:xfrm>
            <a:off x="6096000" y="1184275"/>
            <a:ext cx="5257800" cy="641350"/>
          </a:xfrm>
          <a:prstGeom prst="rect">
            <a:avLst/>
          </a:prstGeom>
        </p:spPr>
        <p:txBody>
          <a:bodyPr vert="horz" lIns="91440" tIns="14400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949494"/>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949494"/>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shinytest</a:t>
            </a:r>
            <a:endParaRPr lang="en-US" dirty="0"/>
          </a:p>
        </p:txBody>
      </p:sp>
      <p:sp>
        <p:nvSpPr>
          <p:cNvPr id="7" name="Text Placeholder 3"/>
          <p:cNvSpPr>
            <a:spLocks noGrp="1"/>
          </p:cNvSpPr>
          <p:nvPr>
            <p:ph idx="1"/>
          </p:nvPr>
        </p:nvSpPr>
        <p:spPr>
          <a:xfrm>
            <a:off x="838200" y="2003425"/>
            <a:ext cx="5257800" cy="4351338"/>
          </a:xfrm>
        </p:spPr>
        <p:txBody>
          <a:bodyPr>
            <a:normAutofit/>
          </a:bodyPr>
          <a:lstStyle/>
          <a:p>
            <a:pPr marL="0" indent="0">
              <a:buNone/>
            </a:pPr>
            <a:r>
              <a:rPr lang="de-CH" sz="2000" dirty="0" smtClean="0"/>
              <a:t>+ multi browser</a:t>
            </a:r>
          </a:p>
          <a:p>
            <a:pPr marL="0" indent="0">
              <a:buNone/>
            </a:pPr>
            <a:r>
              <a:rPr lang="de-CH" sz="2000" dirty="0"/>
              <a:t>+ drag &amp; </a:t>
            </a:r>
            <a:r>
              <a:rPr lang="de-CH" sz="2000" dirty="0" smtClean="0"/>
              <a:t>drop</a:t>
            </a:r>
          </a:p>
          <a:p>
            <a:pPr marL="0" indent="0">
              <a:buNone/>
            </a:pPr>
            <a:r>
              <a:rPr lang="de-CH" sz="2000" dirty="0" smtClean="0"/>
              <a:t>+ hover</a:t>
            </a:r>
          </a:p>
          <a:p>
            <a:pPr marL="0" indent="0">
              <a:buNone/>
            </a:pPr>
            <a:r>
              <a:rPr lang="de-CH" sz="2000" dirty="0" smtClean="0"/>
              <a:t>+ javascript click</a:t>
            </a:r>
          </a:p>
          <a:p>
            <a:pPr marL="0" indent="0">
              <a:buNone/>
            </a:pPr>
            <a:endParaRPr lang="de-CH" sz="2000" dirty="0" smtClean="0"/>
          </a:p>
          <a:p>
            <a:pPr>
              <a:buFontTx/>
              <a:buChar char="-"/>
            </a:pPr>
            <a:r>
              <a:rPr lang="de-CH" sz="2000" dirty="0" smtClean="0"/>
              <a:t>entering text</a:t>
            </a:r>
          </a:p>
          <a:p>
            <a:pPr>
              <a:buFontTx/>
              <a:buChar char="-"/>
            </a:pPr>
            <a:r>
              <a:rPr lang="de-CH" sz="2000" dirty="0" smtClean="0"/>
              <a:t>Wait</a:t>
            </a:r>
          </a:p>
          <a:p>
            <a:pPr>
              <a:buFontTx/>
              <a:buChar char="-"/>
            </a:pPr>
            <a:r>
              <a:rPr lang="de-CH" sz="2000" dirty="0" smtClean="0"/>
              <a:t>no integrated reporting</a:t>
            </a:r>
            <a:endParaRPr lang="de-CH" sz="2000" dirty="0"/>
          </a:p>
        </p:txBody>
      </p:sp>
      <p:sp>
        <p:nvSpPr>
          <p:cNvPr id="8" name="Text Placeholder 3"/>
          <p:cNvSpPr txBox="1">
            <a:spLocks/>
          </p:cNvSpPr>
          <p:nvPr/>
        </p:nvSpPr>
        <p:spPr>
          <a:xfrm>
            <a:off x="6096000" y="203676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000" dirty="0" smtClean="0"/>
              <a:t>+ API</a:t>
            </a:r>
          </a:p>
          <a:p>
            <a:pPr marL="0" indent="0">
              <a:buNone/>
            </a:pPr>
            <a:r>
              <a:rPr lang="de-CH" sz="2000" dirty="0" smtClean="0"/>
              <a:t>+ Recorder</a:t>
            </a:r>
          </a:p>
          <a:p>
            <a:pPr marL="0" indent="0">
              <a:buNone/>
            </a:pPr>
            <a:r>
              <a:rPr lang="de-CH" sz="2000" dirty="0" smtClean="0"/>
              <a:t>+ screenshots</a:t>
            </a:r>
          </a:p>
          <a:p>
            <a:pPr marL="0" indent="0">
              <a:buNone/>
            </a:pPr>
            <a:endParaRPr lang="de-CH" sz="2000" dirty="0"/>
          </a:p>
          <a:p>
            <a:pPr marL="0" indent="0">
              <a:buNone/>
            </a:pPr>
            <a:endParaRPr lang="de-CH" sz="2000" dirty="0"/>
          </a:p>
          <a:p>
            <a:pPr>
              <a:buFontTx/>
              <a:buChar char="-"/>
            </a:pPr>
            <a:r>
              <a:rPr lang="de-CH" sz="2000" dirty="0" smtClean="0"/>
              <a:t>single browser</a:t>
            </a:r>
          </a:p>
          <a:p>
            <a:pPr>
              <a:buFontTx/>
              <a:buChar char="-"/>
            </a:pPr>
            <a:r>
              <a:rPr lang="de-CH" sz="2000" dirty="0" smtClean="0"/>
              <a:t>wait</a:t>
            </a:r>
          </a:p>
          <a:p>
            <a:pPr>
              <a:buFontTx/>
              <a:buChar char="-"/>
            </a:pPr>
            <a:r>
              <a:rPr lang="de-CH" sz="2000" dirty="0" smtClean="0"/>
              <a:t>reading tables</a:t>
            </a:r>
          </a:p>
        </p:txBody>
      </p:sp>
      <p:sp>
        <p:nvSpPr>
          <p:cNvPr id="9" name="Slide Number Placeholder 8"/>
          <p:cNvSpPr>
            <a:spLocks noGrp="1"/>
          </p:cNvSpPr>
          <p:nvPr>
            <p:ph type="sldNum" sz="quarter" idx="12"/>
          </p:nvPr>
        </p:nvSpPr>
        <p:spPr/>
        <p:txBody>
          <a:bodyPr/>
          <a:lstStyle/>
          <a:p>
            <a:fld id="{71F18206-3CFE-43A4-B2DC-9A718AC19900}" type="slidenum">
              <a:rPr lang="en-US" smtClean="0"/>
              <a:pPr/>
              <a:t>15</a:t>
            </a:fld>
            <a:endParaRPr lang="en-US"/>
          </a:p>
        </p:txBody>
      </p:sp>
    </p:spTree>
    <p:extLst>
      <p:ext uri="{BB962C8B-B14F-4D97-AF65-F5344CB8AC3E}">
        <p14:creationId xmlns:p14="http://schemas.microsoft.com/office/powerpoint/2010/main" val="1384301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1</a:t>
            </a:r>
            <a:endParaRPr lang="en-US" dirty="0"/>
          </a:p>
        </p:txBody>
      </p:sp>
      <p:sp>
        <p:nvSpPr>
          <p:cNvPr id="4" name="Text Placeholder 3"/>
          <p:cNvSpPr>
            <a:spLocks noGrp="1"/>
          </p:cNvSpPr>
          <p:nvPr>
            <p:ph type="body" sz="quarter" idx="13"/>
          </p:nvPr>
        </p:nvSpPr>
        <p:spPr/>
        <p:txBody>
          <a:bodyPr/>
          <a:lstStyle/>
          <a:p>
            <a:r>
              <a:rPr lang="de-CH" dirty="0" smtClean="0"/>
              <a:t>No one is better, you need to discuss the solution.</a:t>
            </a:r>
            <a:endParaRPr lang="en-US" dirty="0"/>
          </a:p>
        </p:txBody>
      </p:sp>
      <p:sp>
        <p:nvSpPr>
          <p:cNvPr id="6" name="Text Placeholder 5"/>
          <p:cNvSpPr>
            <a:spLocks noGrp="1"/>
          </p:cNvSpPr>
          <p:nvPr>
            <p:ph type="body" sz="quarter" idx="14"/>
          </p:nvPr>
        </p:nvSpPr>
        <p:spPr/>
        <p:txBody>
          <a:bodyPr/>
          <a:lstStyle/>
          <a:p>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44442" b="3057"/>
          <a:stretch/>
        </p:blipFill>
        <p:spPr>
          <a:xfrm>
            <a:off x="1" y="2057399"/>
            <a:ext cx="12191999" cy="4800601"/>
          </a:xfrm>
          <a:prstGeom prst="rect">
            <a:avLst/>
          </a:prstGeom>
        </p:spPr>
      </p:pic>
      <p:sp>
        <p:nvSpPr>
          <p:cNvPr id="7" name="Oval Callout 6"/>
          <p:cNvSpPr/>
          <p:nvPr/>
        </p:nvSpPr>
        <p:spPr>
          <a:xfrm>
            <a:off x="8877300" y="1231900"/>
            <a:ext cx="3314700" cy="1885950"/>
          </a:xfrm>
          <a:prstGeom prst="wedgeEllipseCallout">
            <a:avLst>
              <a:gd name="adj1" fmla="val -40948"/>
              <a:gd name="adj2" fmla="val 625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Bla bla......</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8" name="Oval Callout 7"/>
          <p:cNvSpPr/>
          <p:nvPr/>
        </p:nvSpPr>
        <p:spPr>
          <a:xfrm>
            <a:off x="-304800" y="3765551"/>
            <a:ext cx="3314700" cy="1885950"/>
          </a:xfrm>
          <a:prstGeom prst="wedgeEllipseCallout">
            <a:avLst>
              <a:gd name="adj1" fmla="val 69397"/>
              <a:gd name="adj2" fmla="val -3143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bg2">
                    <a:lumMod val="10000"/>
                  </a:schemeClr>
                </a:solidFill>
                <a:latin typeface="Roboto Light" panose="02000000000000000000" pitchFamily="2" charset="0"/>
                <a:ea typeface="Roboto Light" panose="02000000000000000000" pitchFamily="2" charset="0"/>
              </a:rPr>
              <a:t>Yes yes yes .... no</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16</a:t>
            </a:fld>
            <a:endParaRPr lang="en-US"/>
          </a:p>
        </p:txBody>
      </p:sp>
    </p:spTree>
    <p:extLst>
      <p:ext uri="{BB962C8B-B14F-4D97-AF65-F5344CB8AC3E}">
        <p14:creationId xmlns:p14="http://schemas.microsoft.com/office/powerpoint/2010/main" val="205404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2</a:t>
            </a:r>
            <a:endParaRPr lang="en-US" dirty="0"/>
          </a:p>
        </p:txBody>
      </p:sp>
      <p:sp>
        <p:nvSpPr>
          <p:cNvPr id="5" name="Text Placeholder 4"/>
          <p:cNvSpPr>
            <a:spLocks noGrp="1"/>
          </p:cNvSpPr>
          <p:nvPr>
            <p:ph type="body" sz="quarter" idx="14"/>
          </p:nvPr>
        </p:nvSpPr>
        <p:spPr/>
        <p:txBody>
          <a:bodyPr/>
          <a:lstStyle/>
          <a:p>
            <a:r>
              <a:rPr lang="de-CH" dirty="0" smtClean="0"/>
              <a:t>Code of this presentation at </a:t>
            </a:r>
            <a:r>
              <a:rPr lang="en-US" dirty="0">
                <a:solidFill>
                  <a:schemeClr val="accent4">
                    <a:lumMod val="75000"/>
                  </a:schemeClr>
                </a:solidFill>
                <a:hlinkClick r:id="rId2"/>
              </a:rPr>
              <a:t>https://github.com/zappingseb/EARL2019</a:t>
            </a:r>
            <a:endParaRPr lang="en-US" dirty="0">
              <a:solidFill>
                <a:schemeClr val="accent4">
                  <a:lumMod val="75000"/>
                </a:schemeClr>
              </a:solidFill>
            </a:endParaRPr>
          </a:p>
        </p:txBody>
      </p:sp>
      <p:grpSp>
        <p:nvGrpSpPr>
          <p:cNvPr id="10" name="Group 9"/>
          <p:cNvGrpSpPr/>
          <p:nvPr/>
        </p:nvGrpSpPr>
        <p:grpSpPr>
          <a:xfrm>
            <a:off x="3099799" y="3171480"/>
            <a:ext cx="5988738" cy="2713383"/>
            <a:chOff x="3036299" y="3146436"/>
            <a:chExt cx="5988738" cy="2713383"/>
          </a:xfrm>
        </p:grpSpPr>
        <p:sp>
          <p:nvSpPr>
            <p:cNvPr id="6" name="Rectangle 5"/>
            <p:cNvSpPr/>
            <p:nvPr/>
          </p:nvSpPr>
          <p:spPr>
            <a:xfrm>
              <a:off x="3036299" y="314643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6427" y="3171480"/>
              <a:ext cx="3519848" cy="2585323"/>
            </a:xfrm>
            <a:prstGeom prst="rect">
              <a:avLst/>
            </a:prstGeom>
            <a:noFill/>
          </p:spPr>
          <p:txBody>
            <a:bodyPr wrap="square" rtlCol="0">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blog</a:t>
              </a:r>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5250345" y="3171480"/>
              <a:ext cx="3768980" cy="2585323"/>
            </a:xfrm>
            <a:prstGeom prst="rect">
              <a:avLst/>
            </a:prstGeom>
          </p:spPr>
          <p:txBody>
            <a:bodyPr wrap="none">
              <a:spAutoFit/>
            </a:bodyPr>
            <a:lstStyle/>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a:t>
              </a:r>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smtClean="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112904" y="1208952"/>
            <a:ext cx="1962528" cy="1962528"/>
          </a:xfrm>
          <a:prstGeom prst="rect">
            <a:avLst/>
          </a:prstGeom>
        </p:spPr>
      </p:pic>
      <p:sp>
        <p:nvSpPr>
          <p:cNvPr id="12" name="Text Placeholder 3"/>
          <p:cNvSpPr>
            <a:spLocks noGrp="1"/>
          </p:cNvSpPr>
          <p:nvPr>
            <p:ph type="body" sz="quarter" idx="13"/>
          </p:nvPr>
        </p:nvSpPr>
        <p:spPr>
          <a:xfrm>
            <a:off x="838200" y="1184275"/>
            <a:ext cx="10515600" cy="641350"/>
          </a:xfrm>
        </p:spPr>
        <p:txBody>
          <a:bodyPr/>
          <a:lstStyle/>
          <a:p>
            <a:r>
              <a:rPr lang="de-CH" dirty="0"/>
              <a:t>A</a:t>
            </a:r>
            <a:r>
              <a:rPr lang="de-CH" dirty="0" smtClean="0"/>
              <a:t>sk me</a:t>
            </a:r>
            <a:endParaRPr lang="en-US" dirty="0"/>
          </a:p>
        </p:txBody>
      </p:sp>
      <p:sp>
        <p:nvSpPr>
          <p:cNvPr id="13" name="Oval Callout 12"/>
          <p:cNvSpPr/>
          <p:nvPr/>
        </p:nvSpPr>
        <p:spPr>
          <a:xfrm>
            <a:off x="7669779" y="1504950"/>
            <a:ext cx="3314700" cy="1885950"/>
          </a:xfrm>
          <a:prstGeom prst="wedgeEllipseCallout">
            <a:avLst>
              <a:gd name="adj1" fmla="val -71409"/>
              <a:gd name="adj2" fmla="val -2537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solidFill>
                  <a:schemeClr val="tx1">
                    <a:lumMod val="75000"/>
                    <a:lumOff val="25000"/>
                  </a:schemeClr>
                </a:solidFill>
                <a:latin typeface="Roboto Light" panose="02000000000000000000" pitchFamily="2" charset="0"/>
                <a:ea typeface="Roboto Light" panose="02000000000000000000" pitchFamily="2" charset="0"/>
              </a:rPr>
              <a:t>Thank you!</a:t>
            </a:r>
            <a:endParaRPr lang="en-US" sz="24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Slide Number Placeholder 13"/>
          <p:cNvSpPr>
            <a:spLocks noGrp="1"/>
          </p:cNvSpPr>
          <p:nvPr>
            <p:ph type="sldNum" sz="quarter" idx="12"/>
          </p:nvPr>
        </p:nvSpPr>
        <p:spPr/>
        <p:txBody>
          <a:bodyPr/>
          <a:lstStyle/>
          <a:p>
            <a:fld id="{71F18206-3CFE-43A4-B2DC-9A718AC19900}" type="slidenum">
              <a:rPr lang="en-US" smtClean="0"/>
              <a:pPr/>
              <a:t>17</a:t>
            </a:fld>
            <a:endParaRPr lang="en-US"/>
          </a:p>
        </p:txBody>
      </p:sp>
    </p:spTree>
    <p:extLst>
      <p:ext uri="{BB962C8B-B14F-4D97-AF65-F5344CB8AC3E}">
        <p14:creationId xmlns:p14="http://schemas.microsoft.com/office/powerpoint/2010/main" val="183125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18</a:t>
            </a:fld>
            <a:endParaRPr lang="en-US"/>
          </a:p>
        </p:txBody>
      </p:sp>
    </p:spTree>
    <p:extLst>
      <p:ext uri="{BB962C8B-B14F-4D97-AF65-F5344CB8AC3E}">
        <p14:creationId xmlns:p14="http://schemas.microsoft.com/office/powerpoint/2010/main" val="417575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10" name="TextBox 9"/>
          <p:cNvSpPr txBox="1"/>
          <p:nvPr/>
        </p:nvSpPr>
        <p:spPr>
          <a:xfrm>
            <a:off x="647700" y="533400"/>
            <a:ext cx="1308100" cy="646331"/>
          </a:xfrm>
          <a:prstGeom prst="rect">
            <a:avLst/>
          </a:prstGeom>
          <a:noFill/>
        </p:spPr>
        <p:txBody>
          <a:bodyPr wrap="square" rtlCol="0">
            <a:spAutoFit/>
          </a:bodyPr>
          <a:lstStyle/>
          <a:p>
            <a:pPr algn="ctr"/>
            <a:r>
              <a:rPr lang="de-DE" dirty="0" smtClean="0"/>
              <a:t>About tools</a:t>
            </a:r>
          </a:p>
          <a:p>
            <a:r>
              <a:rPr lang="de-DE" dirty="0" smtClean="0"/>
              <a:t>   2 Tools</a:t>
            </a:r>
            <a:endParaRPr lang="en-US" dirty="0"/>
          </a:p>
        </p:txBody>
      </p:sp>
      <p:sp>
        <p:nvSpPr>
          <p:cNvPr id="12" name="TextBox 11"/>
          <p:cNvSpPr txBox="1"/>
          <p:nvPr/>
        </p:nvSpPr>
        <p:spPr>
          <a:xfrm>
            <a:off x="4406061" y="1802596"/>
            <a:ext cx="1917700" cy="646331"/>
          </a:xfrm>
          <a:prstGeom prst="rect">
            <a:avLst/>
          </a:prstGeom>
          <a:noFill/>
        </p:spPr>
        <p:txBody>
          <a:bodyPr wrap="square" rtlCol="0">
            <a:spAutoFit/>
          </a:bodyPr>
          <a:lstStyle/>
          <a:p>
            <a:pPr algn="ctr"/>
            <a:r>
              <a:rPr lang="de-DE" dirty="0" smtClean="0"/>
              <a:t>Why do we need the tools?</a:t>
            </a:r>
            <a:endParaRPr lang="en-US" dirty="0"/>
          </a:p>
        </p:txBody>
      </p:sp>
      <p:sp>
        <p:nvSpPr>
          <p:cNvPr id="13" name="TextBox 12"/>
          <p:cNvSpPr txBox="1"/>
          <p:nvPr/>
        </p:nvSpPr>
        <p:spPr>
          <a:xfrm>
            <a:off x="4066636" y="3460050"/>
            <a:ext cx="1917700" cy="369332"/>
          </a:xfrm>
          <a:prstGeom prst="rect">
            <a:avLst/>
          </a:prstGeom>
          <a:noFill/>
        </p:spPr>
        <p:txBody>
          <a:bodyPr wrap="square" rtlCol="0">
            <a:spAutoFit/>
          </a:bodyPr>
          <a:lstStyle/>
          <a:p>
            <a:pPr algn="ctr"/>
            <a:r>
              <a:rPr lang="de-DE" dirty="0" smtClean="0"/>
              <a:t>Use-cases</a:t>
            </a:r>
            <a:endParaRPr lang="en-US" dirty="0"/>
          </a:p>
        </p:txBody>
      </p:sp>
      <p:sp>
        <p:nvSpPr>
          <p:cNvPr id="15" name="TextBox 14"/>
          <p:cNvSpPr txBox="1"/>
          <p:nvPr/>
        </p:nvSpPr>
        <p:spPr>
          <a:xfrm>
            <a:off x="1416050" y="3898632"/>
            <a:ext cx="1917700" cy="1200329"/>
          </a:xfrm>
          <a:prstGeom prst="rect">
            <a:avLst/>
          </a:prstGeom>
          <a:noFill/>
        </p:spPr>
        <p:txBody>
          <a:bodyPr wrap="square" rtlCol="0">
            <a:spAutoFit/>
          </a:bodyPr>
          <a:lstStyle/>
          <a:p>
            <a:pPr algn="ctr"/>
            <a:r>
              <a:rPr lang="de-DE" dirty="0" smtClean="0"/>
              <a:t>Draw a line</a:t>
            </a:r>
          </a:p>
          <a:p>
            <a:pPr algn="ctr"/>
            <a:r>
              <a:rPr lang="de-DE" dirty="0" smtClean="0"/>
              <a:t>Where is the benefit of each tool?</a:t>
            </a:r>
            <a:endParaRPr lang="en-US" dirty="0"/>
          </a:p>
        </p:txBody>
      </p:sp>
      <p:cxnSp>
        <p:nvCxnSpPr>
          <p:cNvPr id="20" name="Curved Connector 19"/>
          <p:cNvCxnSpPr>
            <a:stCxn id="10" idx="3"/>
            <a:endCxn id="15" idx="3"/>
          </p:cNvCxnSpPr>
          <p:nvPr/>
        </p:nvCxnSpPr>
        <p:spPr>
          <a:xfrm>
            <a:off x="1955800" y="856566"/>
            <a:ext cx="1377950" cy="3642231"/>
          </a:xfrm>
          <a:prstGeom prst="curvedConnector3">
            <a:avLst>
              <a:gd name="adj1" fmla="val 255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5550" y="740381"/>
            <a:ext cx="1917700" cy="646331"/>
          </a:xfrm>
          <a:prstGeom prst="rect">
            <a:avLst/>
          </a:prstGeom>
          <a:noFill/>
        </p:spPr>
        <p:txBody>
          <a:bodyPr wrap="square" rtlCol="0">
            <a:spAutoFit/>
          </a:bodyPr>
          <a:lstStyle/>
          <a:p>
            <a:pPr algn="ctr"/>
            <a:r>
              <a:rPr lang="de-DE" dirty="0" smtClean="0"/>
              <a:t>General view on tools</a:t>
            </a:r>
            <a:endParaRPr lang="en-US" dirty="0"/>
          </a:p>
        </p:txBody>
      </p:sp>
      <p:cxnSp>
        <p:nvCxnSpPr>
          <p:cNvPr id="26" name="Straight Arrow Connector 25"/>
          <p:cNvCxnSpPr/>
          <p:nvPr/>
        </p:nvCxnSpPr>
        <p:spPr>
          <a:xfrm>
            <a:off x="3206750" y="5098961"/>
            <a:ext cx="6369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48800" y="4775795"/>
            <a:ext cx="1917700" cy="923330"/>
          </a:xfrm>
          <a:prstGeom prst="rect">
            <a:avLst/>
          </a:prstGeom>
          <a:noFill/>
        </p:spPr>
        <p:txBody>
          <a:bodyPr wrap="square" rtlCol="0">
            <a:spAutoFit/>
          </a:bodyPr>
          <a:lstStyle/>
          <a:p>
            <a:pPr algn="ctr"/>
            <a:r>
              <a:rPr lang="de-DE" dirty="0" smtClean="0"/>
              <a:t>There is no „better“ tool!</a:t>
            </a:r>
          </a:p>
          <a:p>
            <a:pPr algn="ctr"/>
            <a:r>
              <a:rPr lang="de-DE" dirty="0" smtClean="0"/>
              <a:t>Choose wisely</a:t>
            </a:r>
            <a:endParaRPr lang="en-US" dirty="0"/>
          </a:p>
        </p:txBody>
      </p:sp>
      <p:sp>
        <p:nvSpPr>
          <p:cNvPr id="29" name="TextBox 28"/>
          <p:cNvSpPr txBox="1"/>
          <p:nvPr/>
        </p:nvSpPr>
        <p:spPr>
          <a:xfrm>
            <a:off x="5867400" y="4775795"/>
            <a:ext cx="1917700" cy="646331"/>
          </a:xfrm>
          <a:prstGeom prst="rect">
            <a:avLst/>
          </a:prstGeom>
          <a:noFill/>
        </p:spPr>
        <p:txBody>
          <a:bodyPr wrap="square" rtlCol="0">
            <a:spAutoFit/>
          </a:bodyPr>
          <a:lstStyle/>
          <a:p>
            <a:pPr algn="ctr"/>
            <a:r>
              <a:rPr lang="de-DE" dirty="0" smtClean="0"/>
              <a:t>What kind of tools did we have?</a:t>
            </a:r>
          </a:p>
        </p:txBody>
      </p:sp>
      <p:sp>
        <p:nvSpPr>
          <p:cNvPr id="2" name="Slide Number Placeholder 1"/>
          <p:cNvSpPr>
            <a:spLocks noGrp="1"/>
          </p:cNvSpPr>
          <p:nvPr>
            <p:ph type="sldNum" sz="quarter" idx="12"/>
          </p:nvPr>
        </p:nvSpPr>
        <p:spPr/>
        <p:txBody>
          <a:bodyPr/>
          <a:lstStyle/>
          <a:p>
            <a:fld id="{71F18206-3CFE-43A4-B2DC-9A718AC19900}" type="slidenum">
              <a:rPr lang="en-US" smtClean="0"/>
              <a:pPr/>
              <a:t>19</a:t>
            </a:fld>
            <a:endParaRPr lang="en-US"/>
          </a:p>
        </p:txBody>
      </p:sp>
    </p:spTree>
    <p:extLst>
      <p:ext uri="{BB962C8B-B14F-4D97-AF65-F5344CB8AC3E}">
        <p14:creationId xmlns:p14="http://schemas.microsoft.com/office/powerpoint/2010/main" val="3893451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Is this about tools?</a:t>
            </a:r>
            <a:endParaRPr lang="en-US" dirty="0"/>
          </a:p>
        </p:txBody>
      </p:sp>
      <p:sp>
        <p:nvSpPr>
          <p:cNvPr id="3" name="Content Placeholder 2"/>
          <p:cNvSpPr>
            <a:spLocks noGrp="1"/>
          </p:cNvSpPr>
          <p:nvPr>
            <p:ph idx="1"/>
          </p:nvPr>
        </p:nvSpPr>
        <p:spPr>
          <a:xfrm>
            <a:off x="838200" y="2860675"/>
            <a:ext cx="10515600" cy="1136651"/>
          </a:xfrm>
        </p:spPr>
        <p:txBody>
          <a:bodyPr>
            <a:noAutofit/>
          </a:bodyPr>
          <a:lstStyle/>
          <a:p>
            <a:pPr marL="0" indent="0" algn="ctr">
              <a:buNone/>
            </a:pPr>
            <a:r>
              <a:rPr lang="de-CH" sz="8800" dirty="0" smtClean="0"/>
              <a:t>YES!</a:t>
            </a:r>
            <a:endParaRPr lang="en-US" sz="8800"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2</a:t>
            </a:fld>
            <a:endParaRPr lang="en-US"/>
          </a:p>
        </p:txBody>
      </p:sp>
    </p:spTree>
    <p:extLst>
      <p:ext uri="{BB962C8B-B14F-4D97-AF65-F5344CB8AC3E}">
        <p14:creationId xmlns:p14="http://schemas.microsoft.com/office/powerpoint/2010/main" val="1600170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pic>
        <p:nvPicPr>
          <p:cNvPr id="6"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3659" t="5696" r="8647" b="14101"/>
          <a:stretch/>
        </p:blipFill>
        <p:spPr>
          <a:xfrm rot="16200000">
            <a:off x="3669023" y="349701"/>
            <a:ext cx="4853953" cy="6681117"/>
          </a:xfrm>
          <a:prstGeom prst="rect">
            <a:avLst/>
          </a:prstGeom>
        </p:spPr>
      </p:pic>
      <p:sp>
        <p:nvSpPr>
          <p:cNvPr id="7" name="Slide Number Placeholder 6"/>
          <p:cNvSpPr>
            <a:spLocks noGrp="1"/>
          </p:cNvSpPr>
          <p:nvPr>
            <p:ph type="sldNum" sz="quarter" idx="12"/>
          </p:nvPr>
        </p:nvSpPr>
        <p:spPr/>
        <p:txBody>
          <a:bodyPr/>
          <a:lstStyle/>
          <a:p>
            <a:fld id="{71F18206-3CFE-43A4-B2DC-9A718AC19900}" type="slidenum">
              <a:rPr lang="en-US" smtClean="0"/>
              <a:pPr/>
              <a:t>3</a:t>
            </a:fld>
            <a:endParaRPr lang="en-US"/>
          </a:p>
        </p:txBody>
      </p:sp>
    </p:spTree>
    <p:extLst>
      <p:ext uri="{BB962C8B-B14F-4D97-AF65-F5344CB8AC3E}">
        <p14:creationId xmlns:p14="http://schemas.microsoft.com/office/powerpoint/2010/main" val="3025802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What kind of tools?</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de-CH" dirty="0" smtClean="0"/>
              <a:t>Images from </a:t>
            </a:r>
            <a:r>
              <a:rPr lang="en-US" dirty="0">
                <a:hlinkClick r:id="rId3"/>
              </a:rPr>
              <a:t>https://commons.wikimedia.org</a:t>
            </a:r>
            <a:endParaRPr lang="en-US" dirty="0"/>
          </a:p>
        </p:txBody>
      </p:sp>
      <p:pic>
        <p:nvPicPr>
          <p:cNvPr id="6" name="Picture 4" descr="https://upload.wikimedia.org/wikipedia/commons/thumb/1/1c/Screw_Driver_display.jpg/1024px-Screw_Driver_displ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01" y="3275179"/>
            <a:ext cx="3737505" cy="1339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7/71/LEGO_Brick_separator.jpg/1280px-LEGO_Brick_separator.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854" b="100000" l="5625" r="100000">
                        <a14:foregroundMark x1="78750" y1="74792" x2="78750" y2="74792"/>
                        <a14:foregroundMark x1="76719" y1="81042" x2="76719" y2="81042"/>
                        <a14:foregroundMark x1="69297" y1="76458" x2="69297" y2="76458"/>
                        <a14:foregroundMark x1="79844" y1="69063" x2="79844" y2="69063"/>
                        <a14:foregroundMark x1="82422" y1="66979" x2="82422" y2="66979"/>
                        <a14:foregroundMark x1="81875" y1="73854" x2="81875" y2="73854"/>
                        <a14:foregroundMark x1="78594" y1="80833" x2="78594" y2="80833"/>
                      </a14:backgroundRemoval>
                    </a14:imgEffect>
                  </a14:imgLayer>
                </a14:imgProps>
              </a:ext>
              <a:ext uri="{28A0092B-C50C-407E-A947-70E740481C1C}">
                <a14:useLocalDpi xmlns:a14="http://schemas.microsoft.com/office/drawing/2010/main" val="0"/>
              </a:ext>
            </a:extLst>
          </a:blip>
          <a:srcRect/>
          <a:stretch>
            <a:fillRect/>
          </a:stretch>
        </p:blipFill>
        <p:spPr bwMode="auto">
          <a:xfrm rot="21249639" flipH="1">
            <a:off x="7260903" y="2587270"/>
            <a:ext cx="3726603" cy="27949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81895" y="3524585"/>
            <a:ext cx="2228210" cy="2002196"/>
            <a:chOff x="4914241" y="4063346"/>
            <a:chExt cx="2228210" cy="2002196"/>
          </a:xfrm>
        </p:grpSpPr>
        <p:pic>
          <p:nvPicPr>
            <p:cNvPr id="2050" name="Picture 2" descr="Datei:Light Green Lego Brick.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525292"/>
              <a:ext cx="2228210"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tei:Light Green Lego Brick.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063346"/>
              <a:ext cx="2228210"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71F18206-3CFE-43A4-B2DC-9A718AC19900}" type="slidenum">
              <a:rPr lang="en-US" smtClean="0"/>
              <a:pPr/>
              <a:t>4</a:t>
            </a:fld>
            <a:endParaRPr lang="en-US"/>
          </a:p>
        </p:txBody>
      </p:sp>
    </p:spTree>
    <p:extLst>
      <p:ext uri="{BB962C8B-B14F-4D97-AF65-F5344CB8AC3E}">
        <p14:creationId xmlns:p14="http://schemas.microsoft.com/office/powerpoint/2010/main" val="2703495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In the end, it’s about the patient.</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19" y="3361575"/>
            <a:ext cx="1349292" cy="1274309"/>
            <a:chOff x="8901119" y="3361575"/>
            <a:chExt cx="1349292" cy="1274309"/>
          </a:xfrm>
        </p:grpSpPr>
        <p:grpSp>
          <p:nvGrpSpPr>
            <p:cNvPr id="126" name="Group 125"/>
            <p:cNvGrpSpPr/>
            <p:nvPr/>
          </p:nvGrpSpPr>
          <p:grpSpPr>
            <a:xfrm>
              <a:off x="8901119" y="3361575"/>
              <a:ext cx="1349292" cy="1274309"/>
              <a:chOff x="3496987" y="3863943"/>
              <a:chExt cx="1349292" cy="1274309"/>
            </a:xfrm>
          </p:grpSpPr>
          <p:grpSp>
            <p:nvGrpSpPr>
              <p:cNvPr id="127" name="Group 126"/>
              <p:cNvGrpSpPr/>
              <p:nvPr/>
            </p:nvGrpSpPr>
            <p:grpSpPr>
              <a:xfrm>
                <a:off x="3496987" y="3863943"/>
                <a:ext cx="1155031" cy="1274309"/>
                <a:chOff x="5131112" y="4059598"/>
                <a:chExt cx="1818184"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t-test</a:t>
              </a:r>
              <a:endParaRPr lang="en-US" sz="1600" dirty="0">
                <a:solidFill>
                  <a:schemeClr val="tx1">
                    <a:lumMod val="65000"/>
                    <a:lumOff val="35000"/>
                  </a:schemeClr>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dose</a:t>
              </a:r>
              <a:endParaRPr lang="en-US" sz="1600" dirty="0">
                <a:solidFill>
                  <a:schemeClr val="tx1">
                    <a:lumMod val="65000"/>
                    <a:lumOff val="35000"/>
                  </a:schemeClr>
                </a:solidFill>
                <a:latin typeface="+mj-lt"/>
              </a:endParaRPr>
            </a:p>
          </p:txBody>
        </p:sp>
      </p:grpSp>
      <p:sp>
        <p:nvSpPr>
          <p:cNvPr id="3" name="Slide Number Placeholder 2"/>
          <p:cNvSpPr>
            <a:spLocks noGrp="1"/>
          </p:cNvSpPr>
          <p:nvPr>
            <p:ph type="sldNum" sz="quarter" idx="12"/>
          </p:nvPr>
        </p:nvSpPr>
        <p:spPr/>
        <p:txBody>
          <a:bodyPr/>
          <a:lstStyle/>
          <a:p>
            <a:fld id="{71F18206-3CFE-43A4-B2DC-9A718AC19900}" type="slidenum">
              <a:rPr lang="en-US" smtClean="0"/>
              <a:pPr/>
              <a:t>5</a:t>
            </a:fld>
            <a:endParaRPr lang="en-US"/>
          </a:p>
        </p:txBody>
      </p:sp>
    </p:spTree>
    <p:extLst>
      <p:ext uri="{BB962C8B-B14F-4D97-AF65-F5344CB8AC3E}">
        <p14:creationId xmlns:p14="http://schemas.microsoft.com/office/powerpoint/2010/main" val="1132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smtClean="0"/>
              <a:t>Two examples</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20" y="3361575"/>
            <a:ext cx="1349291" cy="1274309"/>
            <a:chOff x="8901120" y="3361575"/>
            <a:chExt cx="1349291" cy="1274309"/>
          </a:xfrm>
        </p:grpSpPr>
        <p:grpSp>
          <p:nvGrpSpPr>
            <p:cNvPr id="126" name="Group 125"/>
            <p:cNvGrpSpPr/>
            <p:nvPr/>
          </p:nvGrpSpPr>
          <p:grpSpPr>
            <a:xfrm>
              <a:off x="8901120" y="3361575"/>
              <a:ext cx="1349291" cy="1274309"/>
              <a:chOff x="3496988" y="3863943"/>
              <a:chExt cx="1349291" cy="1274309"/>
            </a:xfrm>
          </p:grpSpPr>
          <p:grpSp>
            <p:nvGrpSpPr>
              <p:cNvPr id="127" name="Group 126"/>
              <p:cNvGrpSpPr/>
              <p:nvPr/>
            </p:nvGrpSpPr>
            <p:grpSpPr>
              <a:xfrm>
                <a:off x="3496988" y="3863943"/>
                <a:ext cx="1155031" cy="1274309"/>
                <a:chOff x="5131110" y="4059598"/>
                <a:chExt cx="1818183"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smtClean="0">
                  <a:solidFill>
                    <a:schemeClr val="bg2"/>
                  </a:solidFill>
                  <a:latin typeface="+mj-lt"/>
                </a:rPr>
                <a:t>t-test</a:t>
              </a:r>
              <a:endParaRPr lang="en-US" sz="1600" dirty="0">
                <a:solidFill>
                  <a:schemeClr val="bg2"/>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smtClean="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smtClean="0">
                    <a:solidFill>
                      <a:schemeClr val="bg2"/>
                    </a:solidFill>
                    <a:latin typeface="+mj-lt"/>
                  </a:rPr>
                  <a:t>shinyApp</a:t>
                </a:r>
                <a:endParaRPr lang="en-US" sz="1600" dirty="0">
                  <a:solidFill>
                    <a:schemeClr val="bg2"/>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smtClean="0">
                  <a:solidFill>
                    <a:schemeClr val="bg2"/>
                  </a:solidFill>
                  <a:latin typeface="+mj-lt"/>
                </a:rPr>
                <a:t>dose</a:t>
              </a:r>
              <a:endParaRPr lang="en-US" sz="1600" dirty="0">
                <a:solidFill>
                  <a:schemeClr val="bg2"/>
                </a:solidFill>
                <a:latin typeface="+mj-lt"/>
              </a:endParaRPr>
            </a:p>
          </p:txBody>
        </p:sp>
      </p:grpSp>
      <p:sp>
        <p:nvSpPr>
          <p:cNvPr id="6" name="TextBox 5"/>
          <p:cNvSpPr txBox="1"/>
          <p:nvPr/>
        </p:nvSpPr>
        <p:spPr>
          <a:xfrm>
            <a:off x="10420374" y="3796217"/>
            <a:ext cx="1070848" cy="461665"/>
          </a:xfrm>
          <a:prstGeom prst="rect">
            <a:avLst/>
          </a:prstGeom>
          <a:noFill/>
        </p:spPr>
        <p:txBody>
          <a:bodyPr wrap="square" rtlCol="0">
            <a:spAutoFit/>
          </a:bodyPr>
          <a:lstStyle/>
          <a:p>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Dia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48" name="TextBox 47"/>
          <p:cNvSpPr txBox="1"/>
          <p:nvPr/>
        </p:nvSpPr>
        <p:spPr>
          <a:xfrm>
            <a:off x="3085381" y="5874627"/>
            <a:ext cx="1744159" cy="461665"/>
          </a:xfrm>
          <a:prstGeom prst="rect">
            <a:avLst/>
          </a:prstGeom>
          <a:noFill/>
        </p:spPr>
        <p:txBody>
          <a:bodyPr wrap="square" rtlCol="0">
            <a:spAutoFit/>
          </a:bodyPr>
          <a:lstStyle/>
          <a:p>
            <a:pPr algn="ctr"/>
            <a:r>
              <a:rPr lang="de-CH" sz="2400" dirty="0" smtClean="0">
                <a:solidFill>
                  <a:schemeClr val="tx1">
                    <a:lumMod val="65000"/>
                    <a:lumOff val="35000"/>
                  </a:schemeClr>
                </a:solidFill>
                <a:latin typeface="Roboto Light" panose="02000000000000000000" pitchFamily="2" charset="0"/>
                <a:ea typeface="Roboto Light" panose="02000000000000000000" pitchFamily="2" charset="0"/>
              </a:rPr>
              <a:t>Pharma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 name="Slide Number Placeholder 9"/>
          <p:cNvSpPr>
            <a:spLocks noGrp="1"/>
          </p:cNvSpPr>
          <p:nvPr>
            <p:ph type="sldNum" sz="quarter" idx="12"/>
          </p:nvPr>
        </p:nvSpPr>
        <p:spPr/>
        <p:txBody>
          <a:bodyPr/>
          <a:lstStyle/>
          <a:p>
            <a:fld id="{71F18206-3CFE-43A4-B2DC-9A718AC19900}" type="slidenum">
              <a:rPr lang="en-US" smtClean="0"/>
              <a:pPr/>
              <a:t>6</a:t>
            </a:fld>
            <a:endParaRPr lang="en-US"/>
          </a:p>
        </p:txBody>
      </p:sp>
    </p:spTree>
    <p:extLst>
      <p:ext uri="{BB962C8B-B14F-4D97-AF65-F5344CB8AC3E}">
        <p14:creationId xmlns:p14="http://schemas.microsoft.com/office/powerpoint/2010/main" val="353458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smtClean="0"/>
              <a:t>Diagnostics workflow</a:t>
            </a:r>
            <a:endParaRPr lang="de-DE" dirty="0"/>
          </a:p>
          <a:p>
            <a:endParaRPr lang="en-US" dirty="0"/>
          </a:p>
        </p:txBody>
      </p:sp>
      <p:sp>
        <p:nvSpPr>
          <p:cNvPr id="5" name="Text Placeholder 4"/>
          <p:cNvSpPr>
            <a:spLocks noGrp="1"/>
          </p:cNvSpPr>
          <p:nvPr>
            <p:ph type="body" sz="quarter" idx="14"/>
          </p:nvPr>
        </p:nvSpPr>
        <p:spPr/>
        <p:txBody>
          <a:bodyPr/>
          <a:lstStyle/>
          <a:p>
            <a:r>
              <a:rPr lang="de-CH" dirty="0" smtClean="0"/>
              <a:t>Image from: </a:t>
            </a:r>
            <a:r>
              <a:rPr lang="en-US" dirty="0">
                <a:hlinkClick r:id="rId3"/>
              </a:rPr>
              <a:t>https://pixabay.com/photos/lego-wall-e-figure-cult-computer-628572/</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8239" t="30692" r="34968" b="22013"/>
          <a:stretch/>
        </p:blipFill>
        <p:spPr>
          <a:xfrm>
            <a:off x="1038225" y="2783697"/>
            <a:ext cx="1621399" cy="1563195"/>
          </a:xfrm>
          <a:prstGeom prst="rect">
            <a:avLst/>
          </a:prstGeom>
          <a:effectLst>
            <a:innerShdw>
              <a:prstClr val="black"/>
            </a:innerShdw>
          </a:effectLst>
        </p:spPr>
      </p:pic>
      <p:sp>
        <p:nvSpPr>
          <p:cNvPr id="7" name="TextBox 6"/>
          <p:cNvSpPr txBox="1"/>
          <p:nvPr/>
        </p:nvSpPr>
        <p:spPr>
          <a:xfrm>
            <a:off x="3833269" y="3380628"/>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Blood</a:t>
            </a:r>
          </a:p>
        </p:txBody>
      </p:sp>
      <p:cxnSp>
        <p:nvCxnSpPr>
          <p:cNvPr id="8" name="Straight Arrow Connector 7"/>
          <p:cNvCxnSpPr>
            <a:stCxn id="6" idx="3"/>
            <a:endCxn id="7" idx="1"/>
          </p:cNvCxnSpPr>
          <p:nvPr/>
        </p:nvCxnSpPr>
        <p:spPr>
          <a:xfrm flipV="1">
            <a:off x="2659624" y="3565294"/>
            <a:ext cx="1173645"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3407" y="4346892"/>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Patient</a:t>
            </a:r>
          </a:p>
        </p:txBody>
      </p:sp>
      <p:pic>
        <p:nvPicPr>
          <p:cNvPr id="1026" name="Picture 2" descr="Lego, Wall-E, Figure, Cult, Computer, Robot, Machin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28"/>
          <a:stretch/>
        </p:blipFill>
        <p:spPr bwMode="auto">
          <a:xfrm>
            <a:off x="6600825" y="2783697"/>
            <a:ext cx="1611306" cy="1568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3"/>
            <a:endCxn id="1026" idx="1"/>
          </p:cNvCxnSpPr>
          <p:nvPr/>
        </p:nvCxnSpPr>
        <p:spPr>
          <a:xfrm>
            <a:off x="5564303" y="356529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40961" y="4375386"/>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Analysis robot</a:t>
            </a:r>
          </a:p>
        </p:txBody>
      </p:sp>
      <p:cxnSp>
        <p:nvCxnSpPr>
          <p:cNvPr id="19" name="Straight Arrow Connector 18"/>
          <p:cNvCxnSpPr/>
          <p:nvPr/>
        </p:nvCxnSpPr>
        <p:spPr>
          <a:xfrm>
            <a:off x="8212131" y="357002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28925" y="3400717"/>
            <a:ext cx="1731034" cy="369332"/>
          </a:xfrm>
          <a:prstGeom prst="rect">
            <a:avLst/>
          </a:prstGeom>
          <a:noFill/>
        </p:spPr>
        <p:txBody>
          <a:bodyPr wrap="square" rtlCol="0">
            <a:spAutoFit/>
          </a:bodyPr>
          <a:lstStyle/>
          <a:p>
            <a:pPr algn="ctr"/>
            <a:r>
              <a:rPr lang="de-CH" dirty="0" smtClean="0">
                <a:solidFill>
                  <a:schemeClr val="tx1">
                    <a:lumMod val="65000"/>
                    <a:lumOff val="35000"/>
                  </a:schemeClr>
                </a:solidFill>
                <a:latin typeface="+mj-lt"/>
                <a:ea typeface="Roboto" panose="02000000000000000000" pitchFamily="2" charset="0"/>
              </a:rPr>
              <a:t>Test Result</a:t>
            </a:r>
          </a:p>
        </p:txBody>
      </p:sp>
      <p:sp>
        <p:nvSpPr>
          <p:cNvPr id="21" name="TextBox 20"/>
          <p:cNvSpPr txBox="1"/>
          <p:nvPr/>
        </p:nvSpPr>
        <p:spPr>
          <a:xfrm>
            <a:off x="9031342" y="3848490"/>
            <a:ext cx="1926200" cy="707886"/>
          </a:xfrm>
          <a:prstGeom prst="rect">
            <a:avLst/>
          </a:prstGeom>
          <a:noFill/>
        </p:spPr>
        <p:txBody>
          <a:bodyPr wrap="square" rtlCol="0">
            <a:spAutoFit/>
          </a:bodyPr>
          <a:lstStyle/>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Blood Sugar</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D</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Vitamin A</a:t>
            </a:r>
          </a:p>
          <a:p>
            <a:pPr algn="ctr"/>
            <a:r>
              <a:rPr lang="de-CH" sz="1000" dirty="0" smtClean="0">
                <a:solidFill>
                  <a:schemeClr val="tx1">
                    <a:lumMod val="65000"/>
                    <a:lumOff val="35000"/>
                  </a:schemeClr>
                </a:solidFill>
                <a:latin typeface="Courier New" panose="02070309020205020404" pitchFamily="49" charset="0"/>
                <a:cs typeface="Courier New" panose="02070309020205020404" pitchFamily="49" charset="0"/>
              </a:rPr>
              <a:t>White Blood Cells</a:t>
            </a:r>
            <a:endParaRPr lang="en-US" sz="1000"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6" name="Slide Number Placeholder 15"/>
          <p:cNvSpPr>
            <a:spLocks noGrp="1"/>
          </p:cNvSpPr>
          <p:nvPr>
            <p:ph type="sldNum" sz="quarter" idx="12"/>
          </p:nvPr>
        </p:nvSpPr>
        <p:spPr/>
        <p:txBody>
          <a:bodyPr/>
          <a:lstStyle/>
          <a:p>
            <a:fld id="{71F18206-3CFE-43A4-B2DC-9A718AC19900}" type="slidenum">
              <a:rPr lang="en-US" smtClean="0"/>
              <a:pPr/>
              <a:t>7</a:t>
            </a:fld>
            <a:endParaRPr lang="en-US"/>
          </a:p>
        </p:txBody>
      </p:sp>
    </p:spTree>
    <p:extLst>
      <p:ext uri="{BB962C8B-B14F-4D97-AF65-F5344CB8AC3E}">
        <p14:creationId xmlns:p14="http://schemas.microsoft.com/office/powerpoint/2010/main" val="428076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414135" y="2613737"/>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44278" y="2531623"/>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de-CH" dirty="0" smtClean="0"/>
              <a:t>Diagnostics App</a:t>
            </a:r>
            <a:endParaRPr lang="en-US" dirty="0"/>
          </a:p>
        </p:txBody>
      </p:sp>
      <p:sp>
        <p:nvSpPr>
          <p:cNvPr id="4" name="Text Placeholder 3"/>
          <p:cNvSpPr>
            <a:spLocks noGrp="1"/>
          </p:cNvSpPr>
          <p:nvPr>
            <p:ph type="body" sz="quarter" idx="13"/>
          </p:nvPr>
        </p:nvSpPr>
        <p:spPr/>
        <p:txBody>
          <a:bodyPr/>
          <a:lstStyle/>
          <a:p>
            <a:r>
              <a:rPr lang="de-DE" dirty="0"/>
              <a:t>Q</a:t>
            </a:r>
            <a:r>
              <a:rPr lang="de-DE" dirty="0" smtClean="0"/>
              <a:t>uality control of production material</a:t>
            </a:r>
            <a:endParaRPr lang="de-DE" dirty="0"/>
          </a:p>
        </p:txBody>
      </p:sp>
      <p:sp>
        <p:nvSpPr>
          <p:cNvPr id="5" name="Text Placeholder 4"/>
          <p:cNvSpPr>
            <a:spLocks noGrp="1"/>
          </p:cNvSpPr>
          <p:nvPr>
            <p:ph type="body" sz="quarter" idx="14"/>
          </p:nvPr>
        </p:nvSpPr>
        <p:spPr/>
        <p:txBody>
          <a:bodyPr/>
          <a:lstStyle/>
          <a:p>
            <a:endParaRPr lang="en-US"/>
          </a:p>
        </p:txBody>
      </p:sp>
      <p:pic>
        <p:nvPicPr>
          <p:cNvPr id="8" name="Picture 2" descr="Lego, Wall-E, Figure, Cult, Computer, Robot, Mach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p:blipFill>
        <p:spPr bwMode="auto">
          <a:xfrm>
            <a:off x="1036800" y="2733320"/>
            <a:ext cx="1611306" cy="1568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8745" y="4347203"/>
            <a:ext cx="1731034" cy="369332"/>
          </a:xfrm>
          <a:prstGeom prst="rect">
            <a:avLst/>
          </a:prstGeom>
          <a:noFill/>
        </p:spPr>
        <p:txBody>
          <a:bodyPr wrap="square" rtlCol="0">
            <a:spAutoFit/>
          </a:bodyPr>
          <a:lstStyle/>
          <a:p>
            <a:pPr algn="ctr"/>
            <a:r>
              <a:rPr lang="de-CH" dirty="0" smtClean="0">
                <a:latin typeface="+mj-lt"/>
                <a:ea typeface="Roboto" panose="02000000000000000000" pitchFamily="2" charset="0"/>
              </a:rPr>
              <a:t>Analysis robot</a:t>
            </a:r>
          </a:p>
        </p:txBody>
      </p:sp>
      <p:pic>
        <p:nvPicPr>
          <p:cNvPr id="1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1130936" y="3302809"/>
            <a:ext cx="281939"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872295" y="2980970"/>
            <a:ext cx="1349291" cy="1274309"/>
            <a:chOff x="8901120" y="3361575"/>
            <a:chExt cx="1349291" cy="1274309"/>
          </a:xfrm>
        </p:grpSpPr>
        <p:grpSp>
          <p:nvGrpSpPr>
            <p:cNvPr id="18" name="Group 17"/>
            <p:cNvGrpSpPr/>
            <p:nvPr/>
          </p:nvGrpSpPr>
          <p:grpSpPr>
            <a:xfrm>
              <a:off x="8901120" y="3361575"/>
              <a:ext cx="1349291" cy="1274309"/>
              <a:chOff x="3496988" y="3863943"/>
              <a:chExt cx="1349291" cy="1274309"/>
            </a:xfrm>
          </p:grpSpPr>
          <p:grpSp>
            <p:nvGrpSpPr>
              <p:cNvPr id="20" name="Group 19"/>
              <p:cNvGrpSpPr/>
              <p:nvPr/>
            </p:nvGrpSpPr>
            <p:grpSpPr>
              <a:xfrm>
                <a:off x="3496988" y="3863943"/>
                <a:ext cx="1155031" cy="1274309"/>
                <a:chOff x="5131110" y="4059598"/>
                <a:chExt cx="1818183" cy="2005944"/>
              </a:xfrm>
            </p:grpSpPr>
            <p:pic>
              <p:nvPicPr>
                <p:cNvPr id="22"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ei:Light Green Lego Brick.jp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19" name="TextBox 18"/>
            <p:cNvSpPr txBox="1"/>
            <p:nvPr/>
          </p:nvSpPr>
          <p:spPr>
            <a:xfrm rot="20631260">
              <a:off x="9193783" y="4092178"/>
              <a:ext cx="913817" cy="338554"/>
            </a:xfrm>
            <a:prstGeom prst="rect">
              <a:avLst/>
            </a:prstGeom>
            <a:noFill/>
          </p:spPr>
          <p:txBody>
            <a:bodyPr wrap="square" rtlCol="0">
              <a:spAutoFit/>
            </a:bodyPr>
            <a:lstStyle/>
            <a:p>
              <a:pPr algn="ctr"/>
              <a:r>
                <a:rPr lang="de-CH" sz="1600" dirty="0" smtClean="0">
                  <a:latin typeface="+mj-lt"/>
                </a:rPr>
                <a:t>QC</a:t>
              </a:r>
              <a:endParaRPr lang="en-US" sz="1600" dirty="0">
                <a:latin typeface="+mj-lt"/>
              </a:endParaRPr>
            </a:p>
          </p:txBody>
        </p:sp>
      </p:grpSp>
      <p:cxnSp>
        <p:nvCxnSpPr>
          <p:cNvPr id="30" name="Straight Arrow Connector 29"/>
          <p:cNvCxnSpPr/>
          <p:nvPr/>
        </p:nvCxnSpPr>
        <p:spPr>
          <a:xfrm>
            <a:off x="5591175" y="3591192"/>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44278" y="3631157"/>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p:cNvSpPr/>
          <p:nvPr/>
        </p:nvSpPr>
        <p:spPr>
          <a:xfrm rot="18612244">
            <a:off x="8213364" y="2558079"/>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539061" y="2406015"/>
            <a:ext cx="747447" cy="2370353"/>
            <a:chOff x="4390150" y="2584807"/>
            <a:chExt cx="747447" cy="2370353"/>
          </a:xfrm>
        </p:grpSpPr>
        <p:pic>
          <p:nvPicPr>
            <p:cNvPr id="36"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9421957" y="2441152"/>
            <a:ext cx="747447" cy="2370353"/>
            <a:chOff x="4390150" y="2584807"/>
            <a:chExt cx="747447" cy="2370353"/>
          </a:xfrm>
        </p:grpSpPr>
        <p:pic>
          <p:nvPicPr>
            <p:cNvPr id="43"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Lego, Wall-E, Figure, Cult, Computer, Robot, Machine"/>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Slide Number Placeholder 48"/>
          <p:cNvSpPr>
            <a:spLocks noGrp="1"/>
          </p:cNvSpPr>
          <p:nvPr>
            <p:ph type="sldNum" sz="quarter" idx="12"/>
          </p:nvPr>
        </p:nvSpPr>
        <p:spPr/>
        <p:txBody>
          <a:bodyPr/>
          <a:lstStyle/>
          <a:p>
            <a:fld id="{71F18206-3CFE-43A4-B2DC-9A718AC19900}" type="slidenum">
              <a:rPr lang="en-US" smtClean="0"/>
              <a:pPr/>
              <a:t>8</a:t>
            </a:fld>
            <a:endParaRPr lang="en-US"/>
          </a:p>
        </p:txBody>
      </p:sp>
    </p:spTree>
    <p:extLst>
      <p:ext uri="{BB962C8B-B14F-4D97-AF65-F5344CB8AC3E}">
        <p14:creationId xmlns:p14="http://schemas.microsoft.com/office/powerpoint/2010/main" val="36533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6" idx="3"/>
            <a:endCxn id="41" idx="1"/>
          </p:cNvCxnSpPr>
          <p:nvPr/>
        </p:nvCxnSpPr>
        <p:spPr>
          <a:xfrm flipV="1">
            <a:off x="4931051" y="3455858"/>
            <a:ext cx="1827595"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CH" dirty="0" smtClean="0"/>
              <a:t>Pharma App</a:t>
            </a:r>
            <a:endParaRPr lang="en-US" dirty="0"/>
          </a:p>
        </p:txBody>
      </p:sp>
      <p:sp>
        <p:nvSpPr>
          <p:cNvPr id="4" name="Text Placeholder 3"/>
          <p:cNvSpPr>
            <a:spLocks noGrp="1"/>
          </p:cNvSpPr>
          <p:nvPr>
            <p:ph type="body" sz="quarter" idx="13"/>
          </p:nvPr>
        </p:nvSpPr>
        <p:spPr/>
        <p:txBody>
          <a:bodyPr/>
          <a:lstStyle/>
          <a:p>
            <a:r>
              <a:rPr lang="de-CH" dirty="0" smtClean="0"/>
              <a:t>Exploratory analysis on patient data during a clinical study</a:t>
            </a:r>
            <a:endParaRPr lang="en-US" dirty="0"/>
          </a:p>
        </p:txBody>
      </p:sp>
      <p:sp>
        <p:nvSpPr>
          <p:cNvPr id="5" name="Text Placeholder 4"/>
          <p:cNvSpPr>
            <a:spLocks noGrp="1"/>
          </p:cNvSpPr>
          <p:nvPr>
            <p:ph type="body" sz="quarter" idx="14"/>
          </p:nvPr>
        </p:nvSpPr>
        <p:spPr>
          <a:xfrm>
            <a:off x="838200" y="6517094"/>
            <a:ext cx="10515600" cy="292100"/>
          </a:xfrm>
        </p:spPr>
        <p:txBody>
          <a:bodyPr/>
          <a:lstStyle/>
          <a:p>
            <a:endParaRPr lang="en-US"/>
          </a:p>
        </p:txBody>
      </p:sp>
      <p:grpSp>
        <p:nvGrpSpPr>
          <p:cNvPr id="24" name="Group 23"/>
          <p:cNvGrpSpPr/>
          <p:nvPr/>
        </p:nvGrpSpPr>
        <p:grpSpPr>
          <a:xfrm>
            <a:off x="5267333" y="2716890"/>
            <a:ext cx="1349292" cy="1274309"/>
            <a:chOff x="3399998" y="4469083"/>
            <a:chExt cx="1349292" cy="1274309"/>
          </a:xfrm>
        </p:grpSpPr>
        <p:grpSp>
          <p:nvGrpSpPr>
            <p:cNvPr id="25" name="Group 24"/>
            <p:cNvGrpSpPr/>
            <p:nvPr/>
          </p:nvGrpSpPr>
          <p:grpSpPr>
            <a:xfrm>
              <a:off x="3399998" y="4469083"/>
              <a:ext cx="1349292" cy="1274309"/>
              <a:chOff x="3496987" y="3863943"/>
              <a:chExt cx="1349292" cy="1274309"/>
            </a:xfrm>
          </p:grpSpPr>
          <p:grpSp>
            <p:nvGrpSpPr>
              <p:cNvPr id="27" name="Group 26"/>
              <p:cNvGrpSpPr/>
              <p:nvPr/>
            </p:nvGrpSpPr>
            <p:grpSpPr>
              <a:xfrm>
                <a:off x="3496987" y="3863943"/>
                <a:ext cx="1155031" cy="1274309"/>
                <a:chOff x="5131112" y="4059598"/>
                <a:chExt cx="1818184" cy="2005944"/>
              </a:xfrm>
            </p:grpSpPr>
            <p:pic>
              <p:nvPicPr>
                <p:cNvPr id="29" name="Picture 2" descr="Datei:Light Green Lego Bric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rot="20631260">
                <a:off x="3748998" y="4278783"/>
                <a:ext cx="1097281" cy="338554"/>
              </a:xfrm>
              <a:prstGeom prst="rect">
                <a:avLst/>
              </a:prstGeom>
              <a:noFill/>
            </p:spPr>
            <p:txBody>
              <a:bodyPr wrap="square" rtlCol="0">
                <a:spAutoFit/>
              </a:bodyPr>
              <a:lstStyle/>
              <a:p>
                <a:r>
                  <a:rPr lang="de-CH" sz="1600" dirty="0" smtClean="0">
                    <a:latin typeface="+mj-lt"/>
                  </a:rPr>
                  <a:t>shinyApp</a:t>
                </a:r>
                <a:endParaRPr lang="en-US" sz="1600" dirty="0">
                  <a:latin typeface="+mj-lt"/>
                </a:endParaRPr>
              </a:p>
            </p:txBody>
          </p:sp>
        </p:grpSp>
        <p:sp>
          <p:nvSpPr>
            <p:cNvPr id="26" name="TextBox 25"/>
            <p:cNvSpPr txBox="1"/>
            <p:nvPr/>
          </p:nvSpPr>
          <p:spPr>
            <a:xfrm rot="20631260">
              <a:off x="3695899" y="5173581"/>
              <a:ext cx="913817" cy="338554"/>
            </a:xfrm>
            <a:prstGeom prst="rect">
              <a:avLst/>
            </a:prstGeom>
            <a:noFill/>
          </p:spPr>
          <p:txBody>
            <a:bodyPr wrap="square" rtlCol="0">
              <a:spAutoFit/>
            </a:bodyPr>
            <a:lstStyle/>
            <a:p>
              <a:pPr algn="ctr"/>
              <a:r>
                <a:rPr lang="de-CH" sz="1600" dirty="0" smtClean="0">
                  <a:latin typeface="+mj-lt"/>
                </a:rPr>
                <a:t>ggplot</a:t>
              </a:r>
              <a:endParaRPr lang="en-US" sz="1600" dirty="0">
                <a:latin typeface="+mj-lt"/>
              </a:endParaRPr>
            </a:p>
          </p:txBody>
        </p:sp>
      </p:grpSp>
      <p:sp>
        <p:nvSpPr>
          <p:cNvPr id="36" name="TextBox 35"/>
          <p:cNvSpPr txBox="1"/>
          <p:nvPr/>
        </p:nvSpPr>
        <p:spPr>
          <a:xfrm>
            <a:off x="3309651" y="3278552"/>
            <a:ext cx="1621400" cy="369332"/>
          </a:xfrm>
          <a:prstGeom prst="rect">
            <a:avLst/>
          </a:prstGeom>
          <a:noFill/>
        </p:spPr>
        <p:txBody>
          <a:bodyPr wrap="square" rtlCol="0">
            <a:spAutoFit/>
          </a:bodyPr>
          <a:lstStyle/>
          <a:p>
            <a:pPr algn="ctr"/>
            <a:r>
              <a:rPr lang="de-CH" dirty="0" smtClean="0">
                <a:latin typeface="+mj-lt"/>
                <a:ea typeface="Roboto" panose="02000000000000000000" pitchFamily="2" charset="0"/>
              </a:rPr>
              <a:t>Test Result</a:t>
            </a:r>
          </a:p>
        </p:txBody>
      </p:sp>
      <p:sp>
        <p:nvSpPr>
          <p:cNvPr id="41" name="TextBox 40"/>
          <p:cNvSpPr txBox="1"/>
          <p:nvPr/>
        </p:nvSpPr>
        <p:spPr>
          <a:xfrm>
            <a:off x="6758646" y="3132692"/>
            <a:ext cx="1621400" cy="646331"/>
          </a:xfrm>
          <a:prstGeom prst="rect">
            <a:avLst/>
          </a:prstGeom>
          <a:noFill/>
        </p:spPr>
        <p:txBody>
          <a:bodyPr wrap="square" rtlCol="0">
            <a:spAutoFit/>
          </a:bodyPr>
          <a:lstStyle/>
          <a:p>
            <a:pPr algn="ctr"/>
            <a:r>
              <a:rPr lang="de-CH" dirty="0" smtClean="0">
                <a:latin typeface="+mj-lt"/>
                <a:ea typeface="Roboto" panose="02000000000000000000" pitchFamily="2" charset="0"/>
              </a:rPr>
              <a:t>Statistician /</a:t>
            </a:r>
          </a:p>
          <a:p>
            <a:pPr algn="ctr"/>
            <a:r>
              <a:rPr lang="de-CH" dirty="0" smtClean="0">
                <a:latin typeface="+mj-lt"/>
                <a:ea typeface="Roboto" panose="02000000000000000000" pitchFamily="2" charset="0"/>
              </a:rPr>
              <a:t>Study manager</a:t>
            </a:r>
          </a:p>
        </p:txBody>
      </p:sp>
      <p:cxnSp>
        <p:nvCxnSpPr>
          <p:cNvPr id="46" name="Straight Arrow Connector 45"/>
          <p:cNvCxnSpPr>
            <a:stCxn id="41" idx="3"/>
          </p:cNvCxnSpPr>
          <p:nvPr/>
        </p:nvCxnSpPr>
        <p:spPr>
          <a:xfrm>
            <a:off x="8380046" y="3455858"/>
            <a:ext cx="794057"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99" y="4244082"/>
            <a:ext cx="1926200" cy="369332"/>
          </a:xfrm>
          <a:prstGeom prst="rect">
            <a:avLst/>
          </a:prstGeom>
          <a:noFill/>
        </p:spPr>
        <p:txBody>
          <a:bodyPr wrap="square" rtlCol="0">
            <a:spAutoFit/>
          </a:bodyPr>
          <a:lstStyle/>
          <a:p>
            <a:pPr algn="ctr"/>
            <a:r>
              <a:rPr lang="de-CH" dirty="0" smtClean="0">
                <a:latin typeface="+mj-lt"/>
                <a:ea typeface="Roboto" panose="02000000000000000000" pitchFamily="2" charset="0"/>
              </a:rPr>
              <a:t>Recruited patients</a:t>
            </a:r>
          </a:p>
        </p:txBody>
      </p:sp>
      <p:sp>
        <p:nvSpPr>
          <p:cNvPr id="54" name="TextBox 53"/>
          <p:cNvSpPr txBox="1"/>
          <p:nvPr/>
        </p:nvSpPr>
        <p:spPr>
          <a:xfrm>
            <a:off x="9298498" y="4244082"/>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Expected cohorts</a:t>
            </a:r>
          </a:p>
        </p:txBody>
      </p:sp>
      <p:sp>
        <p:nvSpPr>
          <p:cNvPr id="59" name="TextBox 58"/>
          <p:cNvSpPr txBox="1"/>
          <p:nvPr/>
        </p:nvSpPr>
        <p:spPr>
          <a:xfrm>
            <a:off x="838199" y="4559434"/>
            <a:ext cx="1926200" cy="707886"/>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Country</a:t>
            </a:r>
          </a:p>
          <a:p>
            <a:pPr algn="ctr"/>
            <a:r>
              <a:rPr lang="de-CH" sz="1000" dirty="0" smtClean="0">
                <a:latin typeface="Courier New" panose="02070309020205020404" pitchFamily="49" charset="0"/>
                <a:cs typeface="Courier New" panose="02070309020205020404" pitchFamily="49" charset="0"/>
              </a:rPr>
              <a:t>Age</a:t>
            </a:r>
          </a:p>
          <a:p>
            <a:pPr algn="ctr"/>
            <a:r>
              <a:rPr lang="de-CH" sz="1000" dirty="0" smtClean="0">
                <a:latin typeface="Courier New" panose="02070309020205020404" pitchFamily="49" charset="0"/>
                <a:cs typeface="Courier New" panose="02070309020205020404" pitchFamily="49" charset="0"/>
              </a:rPr>
              <a:t>Gender</a:t>
            </a:r>
          </a:p>
          <a:p>
            <a:pPr algn="ctr"/>
            <a:r>
              <a:rPr lang="de-CH" sz="1000" dirty="0" smtClean="0">
                <a:latin typeface="Courier New" panose="02070309020205020404" pitchFamily="49" charset="0"/>
                <a:cs typeface="Courier New" panose="02070309020205020404" pitchFamily="49" charset="0"/>
              </a:rPr>
              <a:t>Race</a:t>
            </a:r>
            <a:endParaRPr lang="en-US" sz="1000" dirty="0">
              <a:latin typeface="Courier New" panose="02070309020205020404" pitchFamily="49" charset="0"/>
              <a:cs typeface="Courier New" panose="02070309020205020404" pitchFamily="49" charset="0"/>
            </a:endParaRPr>
          </a:p>
        </p:txBody>
      </p:sp>
      <p:sp>
        <p:nvSpPr>
          <p:cNvPr id="60" name="TextBox 59"/>
          <p:cNvSpPr txBox="1"/>
          <p:nvPr/>
        </p:nvSpPr>
        <p:spPr>
          <a:xfrm>
            <a:off x="3307372" y="3617204"/>
            <a:ext cx="1623679" cy="584775"/>
          </a:xfrm>
          <a:prstGeom prst="rect">
            <a:avLst/>
          </a:prstGeom>
          <a:noFill/>
        </p:spPr>
        <p:txBody>
          <a:bodyPr wrap="square" rtlCol="0">
            <a:spAutoFit/>
          </a:bodyPr>
          <a:lstStyle/>
          <a:p>
            <a:pPr algn="ctr"/>
            <a:r>
              <a:rPr lang="de-CH" sz="1000" dirty="0" smtClean="0">
                <a:latin typeface="Courier New" panose="02070309020205020404" pitchFamily="49" charset="0"/>
                <a:cs typeface="Courier New" panose="02070309020205020404" pitchFamily="49" charset="0"/>
              </a:rPr>
              <a:t>Disease Progression</a:t>
            </a:r>
          </a:p>
          <a:p>
            <a:pPr algn="ctr"/>
            <a:endParaRPr lang="de-CH" sz="200" dirty="0" smtClean="0">
              <a:latin typeface="Courier New" panose="02070309020205020404" pitchFamily="49" charset="0"/>
              <a:cs typeface="Courier New" panose="02070309020205020404" pitchFamily="49" charset="0"/>
            </a:endParaRPr>
          </a:p>
          <a:p>
            <a:pPr algn="ctr"/>
            <a:r>
              <a:rPr lang="de-CH" sz="1000" dirty="0" smtClean="0">
                <a:latin typeface="Courier New" panose="02070309020205020404" pitchFamily="49" charset="0"/>
                <a:cs typeface="Courier New" panose="02070309020205020404" pitchFamily="49" charset="0"/>
              </a:rPr>
              <a:t>Vitamin A level</a:t>
            </a:r>
            <a:endParaRPr lang="en-US" sz="1000" dirty="0">
              <a:latin typeface="Courier New" panose="02070309020205020404" pitchFamily="49" charset="0"/>
              <a:cs typeface="Courier New" panose="02070309020205020404" pitchFamily="49" charset="0"/>
            </a:endParaRPr>
          </a:p>
        </p:txBody>
      </p:sp>
      <p:sp>
        <p:nvSpPr>
          <p:cNvPr id="63" name="TextBox 62"/>
          <p:cNvSpPr txBox="1"/>
          <p:nvPr/>
        </p:nvSpPr>
        <p:spPr>
          <a:xfrm>
            <a:off x="8162187" y="5332345"/>
            <a:ext cx="435717" cy="369332"/>
          </a:xfrm>
          <a:prstGeom prst="rect">
            <a:avLst/>
          </a:prstGeom>
          <a:noFill/>
        </p:spPr>
        <p:txBody>
          <a:bodyPr wrap="square" rtlCol="0">
            <a:spAutoFit/>
          </a:bodyPr>
          <a:lstStyle/>
          <a:p>
            <a:pPr algn="ctr"/>
            <a:r>
              <a:rPr lang="de-CH" dirty="0" smtClean="0"/>
              <a:t>?</a:t>
            </a:r>
            <a:endParaRPr lang="en-US" dirty="0"/>
          </a:p>
        </p:txBody>
      </p:sp>
      <p:sp>
        <p:nvSpPr>
          <p:cNvPr id="67" name="TextBox 66"/>
          <p:cNvSpPr txBox="1"/>
          <p:nvPr/>
        </p:nvSpPr>
        <p:spPr>
          <a:xfrm>
            <a:off x="9323718" y="5495867"/>
            <a:ext cx="1937759" cy="369332"/>
          </a:xfrm>
          <a:prstGeom prst="rect">
            <a:avLst/>
          </a:prstGeom>
          <a:noFill/>
        </p:spPr>
        <p:txBody>
          <a:bodyPr wrap="square" rtlCol="0">
            <a:spAutoFit/>
          </a:bodyPr>
          <a:lstStyle/>
          <a:p>
            <a:pPr algn="ctr"/>
            <a:r>
              <a:rPr lang="de-CH" dirty="0" smtClean="0">
                <a:latin typeface="+mj-lt"/>
                <a:ea typeface="Roboto" panose="02000000000000000000" pitchFamily="2" charset="0"/>
              </a:rPr>
              <a:t>stop recruiting</a:t>
            </a:r>
          </a:p>
        </p:txBody>
      </p:sp>
      <p:cxnSp>
        <p:nvCxnSpPr>
          <p:cNvPr id="69" name="Elbow Connector 68"/>
          <p:cNvCxnSpPr>
            <a:stCxn id="41" idx="2"/>
            <a:endCxn id="67" idx="1"/>
          </p:cNvCxnSpPr>
          <p:nvPr/>
        </p:nvCxnSpPr>
        <p:spPr>
          <a:xfrm rot="16200000" flipH="1">
            <a:off x="7495777" y="3852592"/>
            <a:ext cx="1901510" cy="175437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46520" y="3115030"/>
            <a:ext cx="435717" cy="369332"/>
          </a:xfrm>
          <a:prstGeom prst="rect">
            <a:avLst/>
          </a:prstGeom>
          <a:noFill/>
        </p:spPr>
        <p:txBody>
          <a:bodyPr wrap="square" rtlCol="0">
            <a:spAutoFit/>
          </a:bodyPr>
          <a:lstStyle/>
          <a:p>
            <a:pPr algn="ctr"/>
            <a:r>
              <a:rPr lang="de-CH" dirty="0" smtClean="0"/>
              <a:t>?</a:t>
            </a:r>
            <a:endParaRPr lang="en-US" dirty="0"/>
          </a:p>
        </p:txBody>
      </p:sp>
      <p:grpSp>
        <p:nvGrpSpPr>
          <p:cNvPr id="101" name="Group 100"/>
          <p:cNvGrpSpPr/>
          <p:nvPr/>
        </p:nvGrpSpPr>
        <p:grpSpPr>
          <a:xfrm>
            <a:off x="9190746" y="2296128"/>
            <a:ext cx="2039113" cy="1950768"/>
            <a:chOff x="9912249" y="2361221"/>
            <a:chExt cx="2039113" cy="1950768"/>
          </a:xfrm>
        </p:grpSpPr>
        <p:pic>
          <p:nvPicPr>
            <p:cNvPr id="20" name="Picture 19"/>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32887" t="29659" r="42320" b="23046"/>
            <a:stretch/>
          </p:blipFill>
          <p:spPr>
            <a:xfrm>
              <a:off x="9912249" y="2361221"/>
              <a:ext cx="812901" cy="1163029"/>
            </a:xfrm>
            <a:prstGeom prst="rect">
              <a:avLst/>
            </a:prstGeom>
            <a:effectLst>
              <a:innerShdw>
                <a:prstClr val="black"/>
              </a:innerShdw>
            </a:effectLst>
          </p:spPr>
        </p:pic>
        <p:pic>
          <p:nvPicPr>
            <p:cNvPr id="22" name="Picture 21"/>
            <p:cNvPicPr>
              <a:picLocks noChangeAspect="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l="23822" t="30537" r="31450" b="22168"/>
            <a:stretch/>
          </p:blipFill>
          <p:spPr>
            <a:xfrm>
              <a:off x="10726738" y="2361221"/>
              <a:ext cx="1220788" cy="968147"/>
            </a:xfrm>
            <a:prstGeom prst="rect">
              <a:avLst/>
            </a:prstGeom>
            <a:effectLst>
              <a:innerShdw>
                <a:prstClr val="black"/>
              </a:innerShdw>
            </a:effectLst>
          </p:spPr>
        </p:pic>
        <p:pic>
          <p:nvPicPr>
            <p:cNvPr id="71" name="Picture 70"/>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8239" t="30692" r="34968" b="22013"/>
            <a:stretch/>
          </p:blipFill>
          <p:spPr>
            <a:xfrm>
              <a:off x="9912250" y="3524250"/>
              <a:ext cx="817070" cy="787739"/>
            </a:xfrm>
            <a:prstGeom prst="rect">
              <a:avLst/>
            </a:prstGeom>
            <a:effectLst>
              <a:innerShdw>
                <a:prstClr val="black"/>
              </a:innerShdw>
            </a:effectLst>
          </p:spPr>
        </p:pic>
        <p:pic>
          <p:nvPicPr>
            <p:cNvPr id="21" name="Picture 20"/>
            <p:cNvPicPr>
              <a:picLocks noChangeAspect="1"/>
            </p:cNvPicPr>
            <p:nvPr/>
          </p:nvPicPr>
          <p:blipFill rotWithShape="1">
            <a:blip r:embed="rId9" cstate="print">
              <a:duotone>
                <a:prstClr val="black"/>
                <a:schemeClr val="accent6">
                  <a:tint val="45000"/>
                  <a:satMod val="400000"/>
                </a:schemeClr>
              </a:duotone>
              <a:extLst>
                <a:ext uri="{28A0092B-C50C-407E-A947-70E740481C1C}">
                  <a14:useLocalDpi xmlns:a14="http://schemas.microsoft.com/office/drawing/2010/main" val="0"/>
                </a:ext>
              </a:extLst>
            </a:blip>
            <a:srcRect l="28239" t="30692" r="34968" b="22013"/>
            <a:stretch/>
          </p:blipFill>
          <p:spPr>
            <a:xfrm>
              <a:off x="10728155" y="3132692"/>
              <a:ext cx="1223207" cy="1179297"/>
            </a:xfrm>
            <a:prstGeom prst="rect">
              <a:avLst/>
            </a:prstGeom>
            <a:effectLst>
              <a:innerShdw>
                <a:prstClr val="black"/>
              </a:innerShdw>
            </a:effectLst>
          </p:spPr>
        </p:pic>
      </p:grpSp>
      <p:grpSp>
        <p:nvGrpSpPr>
          <p:cNvPr id="97" name="Group 96"/>
          <p:cNvGrpSpPr/>
          <p:nvPr/>
        </p:nvGrpSpPr>
        <p:grpSpPr>
          <a:xfrm>
            <a:off x="867361" y="2387537"/>
            <a:ext cx="1763727" cy="1859359"/>
            <a:chOff x="867361" y="2387537"/>
            <a:chExt cx="1763727" cy="1859359"/>
          </a:xfrm>
        </p:grpSpPr>
        <p:grpSp>
          <p:nvGrpSpPr>
            <p:cNvPr id="75" name="Group 74"/>
            <p:cNvGrpSpPr/>
            <p:nvPr/>
          </p:nvGrpSpPr>
          <p:grpSpPr>
            <a:xfrm>
              <a:off x="1012891" y="2422970"/>
              <a:ext cx="613539" cy="601694"/>
              <a:chOff x="838200" y="2361221"/>
              <a:chExt cx="1926199" cy="1889013"/>
            </a:xfrm>
          </p:grpSpPr>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838200" y="2361221"/>
                <a:ext cx="1621399" cy="1563195"/>
              </a:xfrm>
              <a:prstGeom prst="rect">
                <a:avLst/>
              </a:prstGeom>
              <a:effectLst>
                <a:innerShdw>
                  <a:prstClr val="black"/>
                </a:innerShdw>
              </a:effectLst>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990600" y="2513621"/>
                <a:ext cx="1621399" cy="1563195"/>
              </a:xfrm>
              <a:prstGeom prst="rect">
                <a:avLst/>
              </a:prstGeom>
              <a:effectLst>
                <a:innerShdw>
                  <a:prstClr val="black"/>
                </a:innerShdw>
              </a:effectLst>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1143000" y="2687039"/>
                <a:ext cx="1621399" cy="1563195"/>
              </a:xfrm>
              <a:prstGeom prst="rect">
                <a:avLst/>
              </a:prstGeom>
              <a:effectLst>
                <a:innerShdw>
                  <a:prstClr val="black"/>
                </a:innerShdw>
              </a:effectLst>
            </p:spPr>
          </p:pic>
        </p:grpSp>
        <p:grpSp>
          <p:nvGrpSpPr>
            <p:cNvPr id="76" name="Group 75"/>
            <p:cNvGrpSpPr/>
            <p:nvPr/>
          </p:nvGrpSpPr>
          <p:grpSpPr>
            <a:xfrm>
              <a:off x="1457911" y="2912316"/>
              <a:ext cx="590550" cy="574834"/>
              <a:chOff x="2043113" y="3560311"/>
              <a:chExt cx="1178486" cy="1147123"/>
            </a:xfrm>
          </p:grpSpPr>
          <p:pic>
            <p:nvPicPr>
              <p:cNvPr id="72" name="Picture 7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77" name="Group 76"/>
            <p:cNvGrpSpPr/>
            <p:nvPr/>
          </p:nvGrpSpPr>
          <p:grpSpPr>
            <a:xfrm>
              <a:off x="867361" y="3491626"/>
              <a:ext cx="590550" cy="574834"/>
              <a:chOff x="2043113" y="3560311"/>
              <a:chExt cx="1178486" cy="1147123"/>
            </a:xfrm>
          </p:grpSpPr>
          <p:pic>
            <p:nvPicPr>
              <p:cNvPr id="78" name="Picture 77"/>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1" name="Group 80"/>
            <p:cNvGrpSpPr/>
            <p:nvPr/>
          </p:nvGrpSpPr>
          <p:grpSpPr>
            <a:xfrm>
              <a:off x="1989532" y="3356947"/>
              <a:ext cx="590550" cy="574834"/>
              <a:chOff x="2043113" y="3560311"/>
              <a:chExt cx="1178486" cy="1147123"/>
            </a:xfrm>
          </p:grpSpPr>
          <p:pic>
            <p:nvPicPr>
              <p:cNvPr id="82" name="Picture 8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4" name="Picture 8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5" name="Group 84"/>
            <p:cNvGrpSpPr/>
            <p:nvPr/>
          </p:nvGrpSpPr>
          <p:grpSpPr>
            <a:xfrm>
              <a:off x="1466596" y="3540297"/>
              <a:ext cx="725917" cy="706599"/>
              <a:chOff x="2043113" y="3560311"/>
              <a:chExt cx="1178486" cy="1147123"/>
            </a:xfrm>
          </p:grpSpPr>
          <p:pic>
            <p:nvPicPr>
              <p:cNvPr id="86" name="Picture 85"/>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8" name="Picture 87"/>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9" name="Group 88"/>
            <p:cNvGrpSpPr/>
            <p:nvPr/>
          </p:nvGrpSpPr>
          <p:grpSpPr>
            <a:xfrm>
              <a:off x="1843566" y="2387537"/>
              <a:ext cx="787522" cy="766564"/>
              <a:chOff x="2043113" y="3560311"/>
              <a:chExt cx="1178486" cy="1147123"/>
            </a:xfrm>
          </p:grpSpPr>
          <p:pic>
            <p:nvPicPr>
              <p:cNvPr id="90" name="Picture 89"/>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1" name="Picture 90"/>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2" name="Picture 91"/>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93" name="Group 92"/>
            <p:cNvGrpSpPr/>
            <p:nvPr/>
          </p:nvGrpSpPr>
          <p:grpSpPr>
            <a:xfrm>
              <a:off x="881080" y="2951359"/>
              <a:ext cx="590550" cy="574834"/>
              <a:chOff x="2043113" y="3560311"/>
              <a:chExt cx="1178486" cy="1147123"/>
            </a:xfrm>
          </p:grpSpPr>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5" name="Picture 94"/>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6" name="Picture 95"/>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cxnSp>
        <p:nvCxnSpPr>
          <p:cNvPr id="98" name="Straight Arrow Connector 97"/>
          <p:cNvCxnSpPr>
            <a:endCxn id="36" idx="1"/>
          </p:cNvCxnSpPr>
          <p:nvPr/>
        </p:nvCxnSpPr>
        <p:spPr>
          <a:xfrm flipV="1">
            <a:off x="2722100" y="3463218"/>
            <a:ext cx="587551" cy="92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71F18206-3CFE-43A4-B2DC-9A718AC19900}" type="slidenum">
              <a:rPr lang="en-US" smtClean="0"/>
              <a:pPr/>
              <a:t>9</a:t>
            </a:fld>
            <a:endParaRPr lang="en-US"/>
          </a:p>
        </p:txBody>
      </p:sp>
      <p:sp>
        <p:nvSpPr>
          <p:cNvPr id="103" name="Rectangle 102"/>
          <p:cNvSpPr/>
          <p:nvPr/>
        </p:nvSpPr>
        <p:spPr>
          <a:xfrm>
            <a:off x="4769379" y="2489378"/>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599522" y="2407264"/>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L-Shape 104"/>
          <p:cNvSpPr/>
          <p:nvPr/>
        </p:nvSpPr>
        <p:spPr>
          <a:xfrm rot="18612244">
            <a:off x="6568608" y="2433720"/>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29.08.2019"/>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9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28625</TotalTime>
  <Words>1018</Words>
  <Application>Microsoft Office PowerPoint</Application>
  <PresentationFormat>Widescreen</PresentationFormat>
  <Paragraphs>218</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 Light</vt:lpstr>
      <vt:lpstr>Arial</vt:lpstr>
      <vt:lpstr>Calibri</vt:lpstr>
      <vt:lpstr>Calibri Light</vt:lpstr>
      <vt:lpstr>Courier New</vt:lpstr>
      <vt:lpstr>Roboto</vt:lpstr>
      <vt:lpstr>Roboto Light</vt:lpstr>
      <vt:lpstr>Office Theme</vt:lpstr>
      <vt:lpstr>RSelenium or shinytest</vt:lpstr>
      <vt:lpstr>Is this about tools?</vt:lpstr>
      <vt:lpstr>What kind of tools?</vt:lpstr>
      <vt:lpstr>What kind of tools?</vt:lpstr>
      <vt:lpstr>Where to use shiny in Pharma?</vt:lpstr>
      <vt:lpstr>Where to use shiny in Pharma?</vt:lpstr>
      <vt:lpstr>Diagnostics app</vt:lpstr>
      <vt:lpstr>Diagnostics App</vt:lpstr>
      <vt:lpstr>Pharma App</vt:lpstr>
      <vt:lpstr>Diagnostics App</vt:lpstr>
      <vt:lpstr>Diagnostics App</vt:lpstr>
      <vt:lpstr>Pharma App</vt:lpstr>
      <vt:lpstr>Pharma App</vt:lpstr>
      <vt:lpstr>RSelenium or shinytest</vt:lpstr>
      <vt:lpstr>RSelenium or shinytest</vt:lpstr>
      <vt:lpstr>Take away 1</vt:lpstr>
      <vt:lpstr>Take away 2</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Wolf, Sebastian {MDBB~Basel}</cp:lastModifiedBy>
  <cp:revision>150</cp:revision>
  <dcterms:created xsi:type="dcterms:W3CDTF">2019-05-14T16:10:30Z</dcterms:created>
  <dcterms:modified xsi:type="dcterms:W3CDTF">2019-08-29T09:53:54Z</dcterms:modified>
</cp:coreProperties>
</file>